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8" r:id="rId3"/>
    <p:sldId id="364" r:id="rId4"/>
    <p:sldId id="368" r:id="rId5"/>
    <p:sldId id="312" r:id="rId6"/>
    <p:sldId id="367" r:id="rId7"/>
    <p:sldId id="311" r:id="rId8"/>
    <p:sldId id="380" r:id="rId9"/>
    <p:sldId id="381" r:id="rId10"/>
    <p:sldId id="383" r:id="rId11"/>
    <p:sldId id="382" r:id="rId12"/>
    <p:sldId id="262" r:id="rId13"/>
    <p:sldId id="313" r:id="rId14"/>
    <p:sldId id="318" r:id="rId15"/>
    <p:sldId id="263" r:id="rId16"/>
    <p:sldId id="374" r:id="rId17"/>
    <p:sldId id="320" r:id="rId18"/>
    <p:sldId id="357" r:id="rId19"/>
    <p:sldId id="358" r:id="rId20"/>
    <p:sldId id="319" r:id="rId21"/>
    <p:sldId id="343" r:id="rId22"/>
    <p:sldId id="322" r:id="rId23"/>
    <p:sldId id="359" r:id="rId24"/>
    <p:sldId id="363" r:id="rId25"/>
    <p:sldId id="345" r:id="rId26"/>
    <p:sldId id="361" r:id="rId27"/>
    <p:sldId id="362" r:id="rId28"/>
    <p:sldId id="346" r:id="rId29"/>
    <p:sldId id="384"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D4EBFC"/>
    <a:srgbClr val="93A3DD"/>
    <a:srgbClr val="D60093"/>
    <a:srgbClr val="CC00CC"/>
    <a:srgbClr val="865EC2"/>
    <a:srgbClr val="9900CC"/>
    <a:srgbClr val="FEDAFD"/>
    <a:srgbClr val="FFEEE1"/>
    <a:srgbClr val="DFF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9" autoAdjust="0"/>
    <p:restoredTop sz="84302" autoAdjust="0"/>
  </p:normalViewPr>
  <p:slideViewPr>
    <p:cSldViewPr>
      <p:cViewPr>
        <p:scale>
          <a:sx n="66" d="100"/>
          <a:sy n="66" d="100"/>
        </p:scale>
        <p:origin x="1214" y="-6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1559A5-79A2-4442-B0CF-D7635F11A833}" type="datetimeFigureOut">
              <a:rPr lang="es-ES" smtClean="0"/>
              <a:pPr/>
              <a:t>15/09/2020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04C82-D33E-4DA9-9EE1-A9C23A420E59}" type="slidenum">
              <a:rPr lang="es-ES" smtClean="0"/>
              <a:pPr/>
              <a:t>‹Nº›</a:t>
            </a:fld>
            <a:endParaRPr lang="es-ES"/>
          </a:p>
        </p:txBody>
      </p:sp>
    </p:spTree>
    <p:extLst>
      <p:ext uri="{BB962C8B-B14F-4D97-AF65-F5344CB8AC3E}">
        <p14:creationId xmlns:p14="http://schemas.microsoft.com/office/powerpoint/2010/main" val="1223661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s.wikipedia.org/wiki/Relaci%C3%B3n_espuria"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La </a:t>
            </a:r>
            <a:r>
              <a:rPr lang="es-ES" sz="1200" b="1" kern="1200" dirty="0" smtClean="0">
                <a:solidFill>
                  <a:schemeClr val="tx1"/>
                </a:solidFill>
                <a:latin typeface="+mn-lt"/>
                <a:ea typeface="+mn-ea"/>
                <a:cs typeface="+mn-cs"/>
              </a:rPr>
              <a:t>DISTRIBUCIÓN DE FRECUENCIAS</a:t>
            </a:r>
            <a:r>
              <a:rPr lang="es-ES" sz="1200" kern="1200" dirty="0" smtClean="0">
                <a:solidFill>
                  <a:schemeClr val="tx1"/>
                </a:solidFill>
                <a:latin typeface="+mn-lt"/>
                <a:ea typeface="+mn-ea"/>
                <a:cs typeface="+mn-cs"/>
              </a:rPr>
              <a:t> puede referirse a una variable considerada individualmente o a varias variables conjuntamente; en ese caso hablamos de </a:t>
            </a:r>
            <a:r>
              <a:rPr lang="es-ES" sz="1200" b="1" kern="1200" dirty="0" smtClean="0">
                <a:solidFill>
                  <a:schemeClr val="tx1"/>
                </a:solidFill>
                <a:latin typeface="+mn-lt"/>
                <a:ea typeface="+mn-ea"/>
                <a:cs typeface="+mn-cs"/>
              </a:rPr>
              <a:t>DISTRIBUCIÓN CONJUNTA</a:t>
            </a:r>
            <a:r>
              <a:rPr lang="es-ES" sz="1200" kern="1200" dirty="0" smtClean="0">
                <a:solidFill>
                  <a:schemeClr val="tx1"/>
                </a:solidFill>
                <a:latin typeface="+mn-lt"/>
                <a:ea typeface="+mn-ea"/>
                <a:cs typeface="+mn-cs"/>
              </a:rPr>
              <a:t>, que se exhibe en tablas de contingencia o en diagramas de dispersión, según las variables involucradas sean cualitativas o cuantitativas. En los problemas reales suelen concurrir varias variables. Cuando se estudian varias variables conjuntamente interesa estudiar la relación entre las mismas. En el caso en que se trate de sólo dos variables, la </a:t>
            </a:r>
            <a:r>
              <a:rPr lang="es-ES" sz="1200" b="1" kern="1200" dirty="0" smtClean="0">
                <a:solidFill>
                  <a:schemeClr val="tx1"/>
                </a:solidFill>
                <a:latin typeface="+mn-lt"/>
                <a:ea typeface="+mn-ea"/>
                <a:cs typeface="+mn-cs"/>
              </a:rPr>
              <a:t>DISTRIBUCIÓN CONJUNTA</a:t>
            </a:r>
            <a:r>
              <a:rPr lang="es-ES" sz="1200" kern="1200" dirty="0" smtClean="0">
                <a:solidFill>
                  <a:schemeClr val="tx1"/>
                </a:solidFill>
                <a:latin typeface="+mn-lt"/>
                <a:ea typeface="+mn-ea"/>
                <a:cs typeface="+mn-cs"/>
              </a:rPr>
              <a:t> es </a:t>
            </a:r>
            <a:r>
              <a:rPr lang="es-ES" sz="1200" kern="1200" dirty="0" err="1" smtClean="0">
                <a:solidFill>
                  <a:schemeClr val="tx1"/>
                </a:solidFill>
                <a:latin typeface="+mn-lt"/>
                <a:ea typeface="+mn-ea"/>
                <a:cs typeface="+mn-cs"/>
              </a:rPr>
              <a:t>bivariada</a:t>
            </a:r>
            <a:r>
              <a:rPr lang="es-ES" sz="1200" kern="1200" dirty="0" smtClean="0">
                <a:solidFill>
                  <a:schemeClr val="tx1"/>
                </a:solidFill>
                <a:latin typeface="+mn-lt"/>
                <a:ea typeface="+mn-ea"/>
                <a:cs typeface="+mn-cs"/>
              </a:rPr>
              <a:t> y se exhibe en una tabla de contingencia, si las variables son cualitativas. A partir de la tabla de contingencia se analiza la independencia entre las ellas. Si las variables son cuantitativas se puede explorar su relación en un gráfico llamado diagrama de dispersión y ajustar, por ejemplo una recta (recta de regresión) para predecir el valor de una variable a partir de la otra, y calcular la intensidad y sentido de la relación lineal entre las mismas (correlación).</a:t>
            </a:r>
          </a:p>
          <a:p>
            <a:r>
              <a:rPr lang="es-ES" sz="1200" kern="1200" dirty="0" smtClean="0">
                <a:solidFill>
                  <a:schemeClr val="tx1"/>
                </a:solidFill>
                <a:latin typeface="+mn-lt"/>
                <a:ea typeface="+mn-ea"/>
                <a:cs typeface="+mn-cs"/>
              </a:rPr>
              <a:t>El estudio de la </a:t>
            </a:r>
            <a:r>
              <a:rPr lang="es-ES" sz="1200" b="1" kern="1200" dirty="0" smtClean="0">
                <a:solidFill>
                  <a:schemeClr val="tx1"/>
                </a:solidFill>
                <a:latin typeface="+mn-lt"/>
                <a:ea typeface="+mn-ea"/>
                <a:cs typeface="+mn-cs"/>
              </a:rPr>
              <a:t>RELACIÓN ENTRE VARIABLES</a:t>
            </a:r>
            <a:r>
              <a:rPr lang="es-ES" sz="1200" kern="1200" dirty="0" smtClean="0">
                <a:solidFill>
                  <a:schemeClr val="tx1"/>
                </a:solidFill>
                <a:latin typeface="+mn-lt"/>
                <a:ea typeface="+mn-ea"/>
                <a:cs typeface="+mn-cs"/>
              </a:rPr>
              <a:t> corresponde a la </a:t>
            </a:r>
            <a:r>
              <a:rPr lang="es-ES" sz="1200" b="1" kern="1200" dirty="0" smtClean="0">
                <a:solidFill>
                  <a:schemeClr val="tx1"/>
                </a:solidFill>
                <a:latin typeface="+mn-lt"/>
                <a:ea typeface="+mn-ea"/>
                <a:cs typeface="+mn-cs"/>
              </a:rPr>
              <a:t>UNIDAD 3</a:t>
            </a:r>
            <a:r>
              <a:rPr lang="es-ES" sz="1200" kern="1200" dirty="0" smtClean="0">
                <a:solidFill>
                  <a:schemeClr val="tx1"/>
                </a:solidFill>
                <a:latin typeface="+mn-lt"/>
                <a:ea typeface="+mn-ea"/>
                <a:cs typeface="+mn-cs"/>
              </a:rPr>
              <a:t>.</a:t>
            </a:r>
          </a:p>
          <a:p>
            <a:r>
              <a:rPr lang="es-ES" sz="1200" kern="1200" dirty="0" smtClean="0">
                <a:solidFill>
                  <a:schemeClr val="tx1"/>
                </a:solidFill>
                <a:latin typeface="+mn-lt"/>
                <a:ea typeface="+mn-ea"/>
                <a:cs typeface="+mn-cs"/>
              </a:rPr>
              <a:t> </a:t>
            </a:r>
          </a:p>
          <a:p>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2</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No es posible ofrecer una definición más precisa</a:t>
            </a:r>
            <a:r>
              <a:rPr lang="es-ES" baseline="0" dirty="0" smtClean="0"/>
              <a:t> porque según el modo en que se mida la intensidad, es decir, según el coeficiente que se use, es diferente el aspecto de la relación que se tiene en cuenta.</a:t>
            </a:r>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23</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No es posible ofrecer una definición más precisa</a:t>
            </a:r>
            <a:r>
              <a:rPr lang="es-ES" baseline="0" dirty="0" smtClean="0"/>
              <a:t> porque según el modo en que se mida la intensidad, es decir, según el coeficiente que se use, es diferente el aspecto de la relación que se tiene en cuenta.</a:t>
            </a:r>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27</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Variables como factores explicativos y como respuestas en relaciones hipotéticas. </a:t>
            </a:r>
          </a:p>
          <a:p>
            <a:endParaRPr lang="es-E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La </a:t>
            </a:r>
            <a:r>
              <a:rPr lang="es-ES" sz="1200" b="1" kern="1200" dirty="0" smtClean="0">
                <a:solidFill>
                  <a:schemeClr val="tx1"/>
                </a:solidFill>
                <a:latin typeface="+mn-lt"/>
                <a:ea typeface="+mn-ea"/>
                <a:cs typeface="+mn-cs"/>
              </a:rPr>
              <a:t>DISTRIBUCIÓN DE FRECUENCIAS</a:t>
            </a:r>
            <a:r>
              <a:rPr lang="es-ES" sz="1200" kern="1200" dirty="0" smtClean="0">
                <a:solidFill>
                  <a:schemeClr val="tx1"/>
                </a:solidFill>
                <a:latin typeface="+mn-lt"/>
                <a:ea typeface="+mn-ea"/>
                <a:cs typeface="+mn-cs"/>
              </a:rPr>
              <a:t> puede referirse a una variable considerada individualmente o a varias variables conjuntamente; en ese caso hablamos de </a:t>
            </a:r>
            <a:r>
              <a:rPr lang="es-ES" sz="1200" b="1" kern="1200" dirty="0" smtClean="0">
                <a:solidFill>
                  <a:schemeClr val="tx1"/>
                </a:solidFill>
                <a:latin typeface="+mn-lt"/>
                <a:ea typeface="+mn-ea"/>
                <a:cs typeface="+mn-cs"/>
              </a:rPr>
              <a:t>DISTRIBUCIÓN CONJUNTA</a:t>
            </a:r>
            <a:r>
              <a:rPr lang="es-ES" sz="1200" kern="1200" dirty="0" smtClean="0">
                <a:solidFill>
                  <a:schemeClr val="tx1"/>
                </a:solidFill>
                <a:latin typeface="+mn-lt"/>
                <a:ea typeface="+mn-ea"/>
                <a:cs typeface="+mn-cs"/>
              </a:rPr>
              <a:t>, que se exhibe en tablas de contingencia o en diagramas de dispersión, según las variables involucradas sean cualitativas o </a:t>
            </a:r>
            <a:r>
              <a:rPr lang="es-ES" sz="1200" kern="1200" dirty="0" err="1" smtClean="0">
                <a:solidFill>
                  <a:schemeClr val="tx1"/>
                </a:solidFill>
                <a:latin typeface="+mn-lt"/>
                <a:ea typeface="+mn-ea"/>
                <a:cs typeface="+mn-cs"/>
              </a:rPr>
              <a:t>cuantitativas.En</a:t>
            </a:r>
            <a:r>
              <a:rPr lang="es-ES" sz="1200" kern="1200" dirty="0" smtClean="0">
                <a:solidFill>
                  <a:schemeClr val="tx1"/>
                </a:solidFill>
                <a:latin typeface="+mn-lt"/>
                <a:ea typeface="+mn-ea"/>
                <a:cs typeface="+mn-cs"/>
              </a:rPr>
              <a:t> los problemas reales suelen concurrir varias variables. Cuando se estudian varias variables conjuntamente interesa estudiar la relación entre las mismas. En el caso en que se trate de sólo dos variables, la </a:t>
            </a:r>
            <a:r>
              <a:rPr lang="es-ES" sz="1200" b="1" kern="1200" dirty="0" smtClean="0">
                <a:solidFill>
                  <a:schemeClr val="tx1"/>
                </a:solidFill>
                <a:latin typeface="+mn-lt"/>
                <a:ea typeface="+mn-ea"/>
                <a:cs typeface="+mn-cs"/>
              </a:rPr>
              <a:t>DISTRIBUCIÓN CONJUNTA</a:t>
            </a:r>
            <a:r>
              <a:rPr lang="es-ES" sz="1200" kern="1200" dirty="0" smtClean="0">
                <a:solidFill>
                  <a:schemeClr val="tx1"/>
                </a:solidFill>
                <a:latin typeface="+mn-lt"/>
                <a:ea typeface="+mn-ea"/>
                <a:cs typeface="+mn-cs"/>
              </a:rPr>
              <a:t> es </a:t>
            </a:r>
            <a:r>
              <a:rPr lang="es-ES" sz="1200" kern="1200" dirty="0" err="1" smtClean="0">
                <a:solidFill>
                  <a:schemeClr val="tx1"/>
                </a:solidFill>
                <a:latin typeface="+mn-lt"/>
                <a:ea typeface="+mn-ea"/>
                <a:cs typeface="+mn-cs"/>
              </a:rPr>
              <a:t>bivariada</a:t>
            </a:r>
            <a:r>
              <a:rPr lang="es-ES" sz="1200" kern="1200" dirty="0" smtClean="0">
                <a:solidFill>
                  <a:schemeClr val="tx1"/>
                </a:solidFill>
                <a:latin typeface="+mn-lt"/>
                <a:ea typeface="+mn-ea"/>
                <a:cs typeface="+mn-cs"/>
              </a:rPr>
              <a:t> y se exhibe en una tabla de contingencia, si las variables son cualitativas. A partir de la tabla de contingencia se analiza la independencia entre las ellas. Si las variables son cuantitativas se puede explorar su relación en un gráfico llamado diagrama de dispersión y ajustar, por ejemplo una recta (recta de regresión) para predecir el valor de una variable a partir de la otra, y calcular la intensidad y sentido de la relación lineal entre las mismas (correlación).</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sz="1200" b="0" i="0" kern="1200" dirty="0" smtClean="0">
                <a:solidFill>
                  <a:schemeClr val="tx1"/>
                </a:solidFill>
                <a:latin typeface="+mn-lt"/>
                <a:ea typeface="+mn-ea"/>
                <a:cs typeface="+mn-cs"/>
              </a:rPr>
              <a:t>En estadística, una </a:t>
            </a:r>
            <a:r>
              <a:rPr lang="es-ES" sz="1200" b="1" i="0" kern="1200" dirty="0" smtClean="0">
                <a:solidFill>
                  <a:schemeClr val="tx1"/>
                </a:solidFill>
                <a:latin typeface="+mn-lt"/>
                <a:ea typeface="+mn-ea"/>
                <a:cs typeface="+mn-cs"/>
              </a:rPr>
              <a:t>relación espuria </a:t>
            </a:r>
            <a:r>
              <a:rPr lang="es-ES" sz="1200" b="0" i="0" kern="1200" dirty="0" smtClean="0">
                <a:solidFill>
                  <a:schemeClr val="tx1"/>
                </a:solidFill>
                <a:latin typeface="+mn-lt"/>
                <a:ea typeface="+mn-ea"/>
                <a:cs typeface="+mn-cs"/>
              </a:rPr>
              <a:t>(o, a veces, </a:t>
            </a:r>
            <a:r>
              <a:rPr lang="es-ES" sz="1200" b="1" i="0" kern="1200" dirty="0" smtClean="0">
                <a:solidFill>
                  <a:schemeClr val="tx1"/>
                </a:solidFill>
                <a:latin typeface="+mn-lt"/>
                <a:ea typeface="+mn-ea"/>
                <a:cs typeface="+mn-cs"/>
              </a:rPr>
              <a:t>correlación espuria</a:t>
            </a:r>
            <a:r>
              <a:rPr lang="es-ES" sz="1200" b="0" i="0" kern="1200" dirty="0" smtClean="0">
                <a:solidFill>
                  <a:schemeClr val="tx1"/>
                </a:solidFill>
                <a:latin typeface="+mn-lt"/>
                <a:ea typeface="+mn-ea"/>
                <a:cs typeface="+mn-cs"/>
              </a:rPr>
              <a:t>) se</a:t>
            </a:r>
            <a:r>
              <a:rPr lang="es-ES" sz="1200" b="0" i="0" kern="1200" baseline="0" dirty="0" smtClean="0">
                <a:solidFill>
                  <a:schemeClr val="tx1"/>
                </a:solidFill>
                <a:latin typeface="+mn-lt"/>
                <a:ea typeface="+mn-ea"/>
                <a:cs typeface="+mn-cs"/>
              </a:rPr>
              <a:t> establece cuando se da una </a:t>
            </a:r>
            <a:r>
              <a:rPr lang="es-ES" sz="1200" b="0" i="0" kern="1200" dirty="0" smtClean="0">
                <a:solidFill>
                  <a:schemeClr val="tx1"/>
                </a:solidFill>
                <a:latin typeface="+mn-lt"/>
                <a:ea typeface="+mn-ea"/>
                <a:cs typeface="+mn-cs"/>
              </a:rPr>
              <a:t>situación en donde dos o más variables se creen estadísticamente relacionadas pero no tienen relación causal entre ellas. O</a:t>
            </a:r>
            <a:r>
              <a:rPr lang="es-ES" sz="1200" b="0" i="0" kern="1200" baseline="0" dirty="0" smtClean="0">
                <a:solidFill>
                  <a:schemeClr val="tx1"/>
                </a:solidFill>
                <a:latin typeface="+mn-lt"/>
                <a:ea typeface="+mn-ea"/>
                <a:cs typeface="+mn-cs"/>
              </a:rPr>
              <a:t> sea es</a:t>
            </a:r>
            <a:r>
              <a:rPr lang="es-ES" sz="1200" b="0" i="0" kern="1200" dirty="0" smtClean="0">
                <a:solidFill>
                  <a:schemeClr val="tx1"/>
                </a:solidFill>
                <a:latin typeface="+mn-lt"/>
                <a:ea typeface="+mn-ea"/>
                <a:cs typeface="+mn-cs"/>
              </a:rPr>
              <a:t> una relación matemática en la cual dos acontecimientos no tienen conexión lógica, aunque se puede implicar que la tienen debido a un tercer factor no considerado aún.</a:t>
            </a:r>
          </a:p>
          <a:p>
            <a:endParaRPr lang="es-ES" sz="1200" b="0" i="0" kern="1200" dirty="0" smtClean="0">
              <a:solidFill>
                <a:schemeClr val="tx1"/>
              </a:solidFill>
              <a:latin typeface="+mn-lt"/>
              <a:ea typeface="+mn-ea"/>
              <a:cs typeface="+mn-cs"/>
            </a:endParaRPr>
          </a:p>
          <a:p>
            <a:r>
              <a:rPr lang="es-ES" sz="800" b="0" i="0" kern="1200" dirty="0" smtClean="0">
                <a:solidFill>
                  <a:schemeClr val="tx1"/>
                </a:solidFill>
                <a:latin typeface="+mn-lt"/>
                <a:ea typeface="+mn-ea"/>
                <a:cs typeface="+mn-cs"/>
              </a:rPr>
              <a:t>Fuente: </a:t>
            </a:r>
            <a:r>
              <a:rPr lang="es-ES" sz="800" dirty="0" smtClean="0">
                <a:hlinkClick r:id="rId3"/>
              </a:rPr>
              <a:t>https://es.wikipedia.org/wiki/Relaci%C3%B3n_espuria</a:t>
            </a:r>
            <a:endParaRPr lang="es-ES" sz="800"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11</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14</a:t>
            </a:fld>
            <a:endParaRPr lang="es-ES"/>
          </a:p>
        </p:txBody>
      </p:sp>
    </p:spTree>
    <p:extLst>
      <p:ext uri="{BB962C8B-B14F-4D97-AF65-F5344CB8AC3E}">
        <p14:creationId xmlns:p14="http://schemas.microsoft.com/office/powerpoint/2010/main" val="3738222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15</a:t>
            </a:fld>
            <a:endParaRPr lang="es-ES"/>
          </a:p>
        </p:txBody>
      </p:sp>
    </p:spTree>
    <p:extLst>
      <p:ext uri="{BB962C8B-B14F-4D97-AF65-F5344CB8AC3E}">
        <p14:creationId xmlns:p14="http://schemas.microsoft.com/office/powerpoint/2010/main" val="37382222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 35% de los pacientes son adultos y su terapeuta no</a:t>
            </a:r>
            <a:r>
              <a:rPr lang="es-ES" baseline="0" dirty="0" smtClean="0"/>
              <a:t> incluye a la familia en el tratamiento.</a:t>
            </a:r>
          </a:p>
          <a:p>
            <a:r>
              <a:rPr lang="es-ES" baseline="0" dirty="0" smtClean="0"/>
              <a:t>El 2% de los pacientes son viejos y su terapeuta no incluye a la familia en el tratamiento.</a:t>
            </a:r>
          </a:p>
          <a:p>
            <a:endParaRPr lang="es-ES" baseline="0" dirty="0" smtClean="0"/>
          </a:p>
          <a:p>
            <a:r>
              <a:rPr lang="es-ES" baseline="0" dirty="0" smtClean="0"/>
              <a:t>El 58,3% de los pacientes cuyo terapeuta no incluye a la familia en el tratamiento es adulto.</a:t>
            </a:r>
          </a:p>
          <a:p>
            <a:r>
              <a:rPr lang="es-ES" baseline="0" dirty="0" smtClean="0"/>
              <a:t>El 42,5% de los pacientes cuyo terapeuta incluye a la familia en el tratamiento es niño.</a:t>
            </a:r>
            <a:endParaRPr lang="es-ES" dirty="0" smtClean="0"/>
          </a:p>
          <a:p>
            <a:endParaRPr lang="es-ES" baseline="0" dirty="0" smtClean="0"/>
          </a:p>
          <a:p>
            <a:r>
              <a:rPr lang="es-ES" dirty="0" smtClean="0"/>
              <a:t>El 87,5% de los pacientes</a:t>
            </a:r>
            <a:r>
              <a:rPr lang="es-ES" baseline="0" dirty="0" smtClean="0"/>
              <a:t> adultos tiene un terapeuta que no incluye a su familia en el tratamiento.</a:t>
            </a:r>
          </a:p>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El 86,6% de los pacientes</a:t>
            </a:r>
            <a:r>
              <a:rPr lang="es-ES" baseline="0" dirty="0" smtClean="0"/>
              <a:t> viejos tiene un terapeuta que incluye a su familia en el tratamiento</a:t>
            </a:r>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t>El 60% de los pacientes tienen un terapeuta que no incluye a su familia en el tratamiento, mientras que en los pacientes adultos este porcentaje sube al 87,5%</a:t>
            </a:r>
          </a:p>
          <a:p>
            <a:pPr marL="0" marR="0" indent="0" algn="l" defTabSz="914400" rtl="0" eaLnBrk="1" fontAlgn="auto" latinLnBrk="0" hangingPunct="1">
              <a:lnSpc>
                <a:spcPct val="100000"/>
              </a:lnSpc>
              <a:spcBef>
                <a:spcPts val="0"/>
              </a:spcBef>
              <a:spcAft>
                <a:spcPts val="0"/>
              </a:spcAft>
              <a:buClrTx/>
              <a:buSzTx/>
              <a:buFontTx/>
              <a:buNone/>
              <a:tabLst/>
              <a:defRPr/>
            </a:pPr>
            <a:endParaRPr lang="es-E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 baseline="0" dirty="0" smtClean="0"/>
              <a:t>Que haya cierto efecto de la edad vital del paciente (antecedente) por sobre la inclusión en la terapia de la familia (consecuente) no es equivalente a decir que la etapa vital es la causa de dicha inclusión. Solo podemos afirmar que incrementa la probabilidad si el paciente es adulto, no se incluya a la familia.</a:t>
            </a:r>
          </a:p>
          <a:p>
            <a:pPr marL="0" marR="0" indent="0" algn="l" defTabSz="914400" rtl="0" eaLnBrk="1" fontAlgn="auto" latinLnBrk="0" hangingPunct="1">
              <a:lnSpc>
                <a:spcPct val="100000"/>
              </a:lnSpc>
              <a:spcBef>
                <a:spcPts val="0"/>
              </a:spcBef>
              <a:spcAft>
                <a:spcPts val="0"/>
              </a:spcAft>
              <a:buClrTx/>
              <a:buSzTx/>
              <a:buFontTx/>
              <a:buNone/>
              <a:tabLst/>
              <a:defRPr/>
            </a:pPr>
            <a:endParaRPr lang="es-ES" baseline="0" dirty="0" smtClean="0"/>
          </a:p>
          <a:p>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18</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 tabla</a:t>
            </a:r>
            <a:r>
              <a:rPr lang="es-ES" baseline="0" dirty="0" smtClean="0"/>
              <a:t> 3 calcula las frecuencias relativas con respecto a la totalidad de los pacientes, mientras la tabla 4 calcula las frecuencias relativas con respecto a las frecuencias marginales de cada fila. Por lo tanto cambian las frecuencias relativas.</a:t>
            </a:r>
          </a:p>
          <a:p>
            <a:r>
              <a:rPr lang="es-ES" baseline="0" dirty="0" smtClean="0"/>
              <a:t>La frecuencia de la celda 3,2 de la tabla 3 es 0,35: el 35% del total de los pacientes son adultos en cuyo tratamiento el terapeuta no incluye la familia.  Juicio sobre los 100 pacientes</a:t>
            </a:r>
          </a:p>
          <a:p>
            <a:r>
              <a:rPr lang="es-ES" baseline="0" dirty="0" smtClean="0"/>
              <a:t>La frecuencia de la celda 3,2 de la tabla 4 es 0,875: de los pacientes adultos, el 87,5% su terapeuta no incluye a la familia en el tratamiento. Juicio sobre los 40 adultos. Impone la condición de analizar sólo los adultos.</a:t>
            </a: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 baseline="0" dirty="0" smtClean="0"/>
          </a:p>
          <a:p>
            <a:r>
              <a:rPr lang="es-ES" dirty="0" smtClean="0"/>
              <a:t>No</a:t>
            </a:r>
            <a:r>
              <a:rPr lang="es-ES" baseline="0" dirty="0" smtClean="0"/>
              <a:t> es importante si la variable antecedente se ubica en las filas o en las columnas, son sus totales los que se usará para el cálculo de los porcentajes</a:t>
            </a:r>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19</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Tener insomnio sería el evento desfavorable.</a:t>
            </a:r>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20</a:t>
            </a:fld>
            <a:endParaRPr lang="es-ES"/>
          </a:p>
        </p:txBody>
      </p:sp>
    </p:spTree>
    <p:extLst>
      <p:ext uri="{BB962C8B-B14F-4D97-AF65-F5344CB8AC3E}">
        <p14:creationId xmlns:p14="http://schemas.microsoft.com/office/powerpoint/2010/main" val="37382222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Se interpreta que las personas que son </a:t>
            </a:r>
            <a:r>
              <a:rPr lang="es-ES" dirty="0" err="1" smtClean="0"/>
              <a:t>xxxx</a:t>
            </a:r>
            <a:r>
              <a:rPr lang="es-ES" dirty="0" smtClean="0"/>
              <a:t> tienen </a:t>
            </a:r>
            <a:r>
              <a:rPr lang="es-ES" dirty="0" err="1" smtClean="0"/>
              <a:t>xxxx</a:t>
            </a:r>
            <a:r>
              <a:rPr lang="es-ES" dirty="0" smtClean="0"/>
              <a:t> (riesgo</a:t>
            </a:r>
            <a:r>
              <a:rPr lang="es-ES" baseline="0" dirty="0" smtClean="0"/>
              <a:t> relativo) más chances de </a:t>
            </a:r>
            <a:r>
              <a:rPr lang="es-ES" baseline="0" dirty="0" err="1" smtClean="0"/>
              <a:t>xxxxx</a:t>
            </a:r>
            <a:r>
              <a:rPr lang="es-ES" baseline="0" dirty="0" smtClean="0"/>
              <a:t> que quienes no lo son. </a:t>
            </a:r>
          </a:p>
          <a:p>
            <a:r>
              <a:rPr lang="es-ES" baseline="0" dirty="0" smtClean="0"/>
              <a:t>La primera es el antecedente y la segunda el consecuente porque interesa plantear el posible efecto de la primera sobre la segunda.</a:t>
            </a:r>
          </a:p>
          <a:p>
            <a:r>
              <a:rPr lang="es-ES" baseline="0" dirty="0" smtClean="0"/>
              <a:t>Ver ejemplo pág. 100</a:t>
            </a:r>
            <a:endParaRPr lang="es-ES" dirty="0"/>
          </a:p>
        </p:txBody>
      </p:sp>
      <p:sp>
        <p:nvSpPr>
          <p:cNvPr id="4" name="3 Marcador de número de diapositiva"/>
          <p:cNvSpPr>
            <a:spLocks noGrp="1"/>
          </p:cNvSpPr>
          <p:nvPr>
            <p:ph type="sldNum" sz="quarter" idx="10"/>
          </p:nvPr>
        </p:nvSpPr>
        <p:spPr/>
        <p:txBody>
          <a:bodyPr/>
          <a:lstStyle/>
          <a:p>
            <a:fld id="{6FF04C82-D33E-4DA9-9EE1-A9C23A420E59}" type="slidenum">
              <a:rPr lang="es-ES" smtClean="0"/>
              <a:pPr/>
              <a:t>22</a:t>
            </a:fld>
            <a:endParaRPr lang="es-ES"/>
          </a:p>
        </p:txBody>
      </p:sp>
    </p:spTree>
    <p:extLst>
      <p:ext uri="{BB962C8B-B14F-4D97-AF65-F5344CB8AC3E}">
        <p14:creationId xmlns:p14="http://schemas.microsoft.com/office/powerpoint/2010/main" val="373822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pPr/>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pPr/>
              <a:t>15/09/2020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pPr/>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A847CFC-816F-41D0-AAC0-9BF4FEBC753E}" type="datetimeFigureOut">
              <a:rPr lang="es-ES" smtClean="0"/>
              <a:pPr/>
              <a:t>15/09/2020</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907704" y="5157192"/>
            <a:ext cx="6410573" cy="1256775"/>
          </a:xfrm>
        </p:spPr>
        <p:txBody>
          <a:bodyPr>
            <a:normAutofit lnSpcReduction="10000"/>
          </a:bodyPr>
          <a:lstStyle/>
          <a:p>
            <a:pPr algn="r"/>
            <a:endParaRPr lang="es-ES" b="1" dirty="0" smtClean="0"/>
          </a:p>
          <a:p>
            <a:pPr algn="r"/>
            <a:r>
              <a:rPr lang="es-ES" b="1" dirty="0" smtClean="0"/>
              <a:t>UNIDAD 3</a:t>
            </a:r>
          </a:p>
          <a:p>
            <a:pPr algn="r"/>
            <a:r>
              <a:rPr lang="es-ES" b="1" dirty="0" smtClean="0"/>
              <a:t>Primera Parte</a:t>
            </a:r>
            <a:endParaRPr lang="es-ES" b="1" dirty="0"/>
          </a:p>
        </p:txBody>
      </p:sp>
      <p:sp>
        <p:nvSpPr>
          <p:cNvPr id="2" name="1 Título"/>
          <p:cNvSpPr>
            <a:spLocks noGrp="1"/>
          </p:cNvSpPr>
          <p:nvPr>
            <p:ph type="ctrTitle"/>
          </p:nvPr>
        </p:nvSpPr>
        <p:spPr/>
        <p:txBody>
          <a:bodyPr/>
          <a:lstStyle/>
          <a:p>
            <a:pPr marL="182880" indent="0">
              <a:buNone/>
            </a:pPr>
            <a:r>
              <a:rPr lang="es-ES" dirty="0" smtClean="0"/>
              <a:t>ESTADÍSTICA </a:t>
            </a:r>
            <a:br>
              <a:rPr lang="es-ES" dirty="0" smtClean="0"/>
            </a:br>
            <a:r>
              <a:rPr lang="es-ES" dirty="0" smtClean="0"/>
              <a:t>CÁTEDRA I</a:t>
            </a:r>
            <a:endParaRPr lang="es-ES" dirty="0"/>
          </a:p>
        </p:txBody>
      </p:sp>
    </p:spTree>
    <p:extLst>
      <p:ext uri="{BB962C8B-B14F-4D97-AF65-F5344CB8AC3E}">
        <p14:creationId xmlns:p14="http://schemas.microsoft.com/office/powerpoint/2010/main" val="532783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115616" y="1052736"/>
            <a:ext cx="6984776" cy="3139321"/>
          </a:xfrm>
          <a:prstGeom prst="rect">
            <a:avLst/>
          </a:prstGeom>
          <a:noFill/>
        </p:spPr>
        <p:txBody>
          <a:bodyPr wrap="square" rtlCol="0">
            <a:spAutoFit/>
          </a:bodyPr>
          <a:lstStyle/>
          <a:p>
            <a:pPr algn="just"/>
            <a:r>
              <a:rPr lang="es-AR" sz="2200" i="1" dirty="0" smtClean="0"/>
              <a:t>	La palabra correlación no indica necesariamente causalidad, sino que podría aludir a la relación entre dos variables en una situación de simetría.</a:t>
            </a:r>
          </a:p>
          <a:p>
            <a:pPr algn="just"/>
            <a:endParaRPr lang="es-AR" sz="2200" i="1" dirty="0" smtClean="0"/>
          </a:p>
          <a:p>
            <a:pPr algn="just"/>
            <a:r>
              <a:rPr lang="es-AR" sz="2200" i="1" dirty="0"/>
              <a:t>	</a:t>
            </a:r>
            <a:r>
              <a:rPr lang="es-AR" sz="2200" i="1" dirty="0" smtClean="0"/>
              <a:t>La correlación se da cuando ciertos pares de valores se observan sistemáticamente con mayor frecuencia que otros, configurando una cierta tendencia.</a:t>
            </a:r>
            <a:endParaRPr lang="es-ES" sz="2200" i="1" dirty="0" smtClean="0"/>
          </a:p>
        </p:txBody>
      </p:sp>
      <p:sp>
        <p:nvSpPr>
          <p:cNvPr id="6" name="1 Título"/>
          <p:cNvSpPr>
            <a:spLocks noGrp="1"/>
          </p:cNvSpPr>
          <p:nvPr>
            <p:ph type="title"/>
          </p:nvPr>
        </p:nvSpPr>
        <p:spPr>
          <a:xfrm>
            <a:off x="880403" y="4725144"/>
            <a:ext cx="7455202" cy="1584176"/>
          </a:xfrm>
        </p:spPr>
        <p:txBody>
          <a:bodyPr/>
          <a:lstStyle/>
          <a:p>
            <a:pPr>
              <a:buNone/>
            </a:pPr>
            <a:r>
              <a:rPr lang="es-ES" dirty="0" smtClean="0"/>
              <a:t>Relación entre </a:t>
            </a:r>
            <a:br>
              <a:rPr lang="es-ES" dirty="0" smtClean="0"/>
            </a:br>
            <a:r>
              <a:rPr lang="es-ES" dirty="0" smtClean="0"/>
              <a:t>Correlación y Causalidad</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35696" y="5589240"/>
            <a:ext cx="7162825" cy="1143000"/>
          </a:xfrm>
        </p:spPr>
        <p:txBody>
          <a:bodyPr/>
          <a:lstStyle/>
          <a:p>
            <a:pPr>
              <a:buNone/>
            </a:pPr>
            <a:r>
              <a:rPr lang="es-ES" dirty="0" smtClean="0"/>
              <a:t>Un ejemplo que aclara…</a:t>
            </a:r>
            <a:endParaRPr lang="es-ES" dirty="0"/>
          </a:p>
        </p:txBody>
      </p:sp>
      <p:sp>
        <p:nvSpPr>
          <p:cNvPr id="3" name="2 Marcador de contenido"/>
          <p:cNvSpPr>
            <a:spLocks noGrp="1"/>
          </p:cNvSpPr>
          <p:nvPr>
            <p:ph sz="quarter" idx="13"/>
          </p:nvPr>
        </p:nvSpPr>
        <p:spPr>
          <a:xfrm>
            <a:off x="428596" y="571480"/>
            <a:ext cx="8143932" cy="5143536"/>
          </a:xfrm>
        </p:spPr>
        <p:txBody>
          <a:bodyPr>
            <a:normAutofit/>
          </a:bodyPr>
          <a:lstStyle/>
          <a:p>
            <a:pPr marL="0" indent="0" algn="just">
              <a:buNone/>
            </a:pPr>
            <a:r>
              <a:rPr lang="es-AR" dirty="0" smtClean="0"/>
              <a:t>Se establece que existe una relación entre Tabaquismo y Depresión. </a:t>
            </a:r>
          </a:p>
          <a:p>
            <a:pPr marL="0" indent="0" algn="just">
              <a:buNone/>
            </a:pPr>
            <a:r>
              <a:rPr lang="es-AR" dirty="0" smtClean="0"/>
              <a:t>La correlación entre ambas variables puede deberse a: </a:t>
            </a:r>
          </a:p>
          <a:p>
            <a:pPr marL="0" indent="0" algn="just">
              <a:buNone/>
            </a:pPr>
            <a:endParaRPr lang="es-ES" sz="1000" dirty="0" smtClean="0"/>
          </a:p>
          <a:p>
            <a:pPr marL="361950" indent="-361950" algn="just">
              <a:buClr>
                <a:srgbClr val="0000CC"/>
              </a:buClr>
              <a:buFont typeface="Arial" pitchFamily="34" charset="0"/>
              <a:buChar char="•"/>
            </a:pPr>
            <a:r>
              <a:rPr lang="es-AR" dirty="0" smtClean="0"/>
              <a:t>El tabaquismo hace a los fumadores más propensos a la depresión.  </a:t>
            </a:r>
          </a:p>
          <a:p>
            <a:pPr marL="361950" indent="-361950" algn="just">
              <a:buClr>
                <a:srgbClr val="0000CC"/>
              </a:buClr>
              <a:buNone/>
            </a:pPr>
            <a:endParaRPr lang="es-ES" sz="1000" dirty="0" smtClean="0"/>
          </a:p>
          <a:p>
            <a:pPr marL="361950" indent="-361950" algn="just">
              <a:buClr>
                <a:srgbClr val="0000CC"/>
              </a:buClr>
              <a:buFont typeface="Arial" pitchFamily="34" charset="0"/>
              <a:buChar char="•"/>
            </a:pPr>
            <a:r>
              <a:rPr lang="es-AR" dirty="0" smtClean="0"/>
              <a:t>La depresión aumenta la tendencia a fumar.</a:t>
            </a:r>
          </a:p>
          <a:p>
            <a:pPr marL="361950" indent="-361950" algn="just">
              <a:buClr>
                <a:srgbClr val="0000CC"/>
              </a:buClr>
              <a:buNone/>
            </a:pPr>
            <a:endParaRPr lang="es-ES" sz="1000" dirty="0" smtClean="0"/>
          </a:p>
          <a:p>
            <a:pPr marL="361950" indent="-361950" algn="just">
              <a:buClr>
                <a:srgbClr val="0000CC"/>
              </a:buClr>
              <a:buFont typeface="Arial" pitchFamily="34" charset="0"/>
              <a:buChar char="•"/>
            </a:pPr>
            <a:r>
              <a:rPr lang="es-AR" dirty="0" smtClean="0"/>
              <a:t>La neurosis acrecientan el hábito de fumar y deprimirse. </a:t>
            </a:r>
          </a:p>
          <a:p>
            <a:pPr marL="361950" indent="-361950" algn="just">
              <a:buClr>
                <a:srgbClr val="0000CC"/>
              </a:buClr>
              <a:buFont typeface="Arial" pitchFamily="34" charset="0"/>
              <a:buChar char="•"/>
            </a:pPr>
            <a:r>
              <a:rPr lang="es-AR" dirty="0" smtClean="0"/>
              <a:t>La ansiedad acrecienta el hábito de fumar y deprimirse.</a:t>
            </a:r>
          </a:p>
          <a:p>
            <a:pPr marL="361950" indent="-361950" algn="just">
              <a:buClr>
                <a:srgbClr val="0000CC"/>
              </a:buClr>
              <a:buNone/>
            </a:pPr>
            <a:r>
              <a:rPr lang="es-AR" sz="800" dirty="0" smtClean="0"/>
              <a:t/>
            </a:r>
            <a:br>
              <a:rPr lang="es-AR" sz="800" dirty="0" smtClean="0"/>
            </a:br>
            <a:r>
              <a:rPr lang="es-AR" dirty="0" smtClean="0"/>
              <a:t>En estos dos últimos casos ambas variables se relacionan con una tercera variable.</a:t>
            </a:r>
            <a:endParaRPr lang="es-E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5529614"/>
            <a:ext cx="6512511" cy="1143000"/>
          </a:xfrm>
        </p:spPr>
        <p:txBody>
          <a:bodyPr/>
          <a:lstStyle/>
          <a:p>
            <a:pPr marL="0" indent="0">
              <a:buNone/>
            </a:pPr>
            <a:r>
              <a:rPr lang="es-ES" dirty="0" smtClean="0"/>
              <a:t>Tabla de contingencia</a:t>
            </a:r>
            <a:br>
              <a:rPr lang="es-ES" dirty="0" smtClean="0"/>
            </a:br>
            <a:r>
              <a:rPr lang="es-ES" sz="2400" dirty="0" smtClean="0"/>
              <a:t>Situación 1</a:t>
            </a:r>
            <a:endParaRPr lang="es-ES" sz="2400" dirty="0"/>
          </a:p>
        </p:txBody>
      </p:sp>
      <p:sp>
        <p:nvSpPr>
          <p:cNvPr id="4" name="2 Marcador de contenido"/>
          <p:cNvSpPr>
            <a:spLocks noGrp="1"/>
          </p:cNvSpPr>
          <p:nvPr>
            <p:ph sz="quarter" idx="13"/>
          </p:nvPr>
        </p:nvSpPr>
        <p:spPr>
          <a:xfrm>
            <a:off x="1115616" y="476672"/>
            <a:ext cx="7173416" cy="2232248"/>
          </a:xfrm>
        </p:spPr>
        <p:txBody>
          <a:bodyPr>
            <a:normAutofit/>
          </a:bodyPr>
          <a:lstStyle/>
          <a:p>
            <a:pPr marL="45720" indent="0" algn="just">
              <a:buNone/>
            </a:pPr>
            <a:r>
              <a:rPr lang="es-ES" dirty="0" smtClean="0"/>
              <a:t> </a:t>
            </a:r>
            <a:endParaRPr lang="es-ES" dirty="0"/>
          </a:p>
        </p:txBody>
      </p:sp>
      <p:sp>
        <p:nvSpPr>
          <p:cNvPr id="3" name="2 CuadroTexto"/>
          <p:cNvSpPr txBox="1"/>
          <p:nvPr/>
        </p:nvSpPr>
        <p:spPr>
          <a:xfrm>
            <a:off x="826444" y="3501008"/>
            <a:ext cx="7960398" cy="1903726"/>
          </a:xfrm>
          <a:prstGeom prst="rect">
            <a:avLst/>
          </a:prstGeom>
          <a:solidFill>
            <a:srgbClr val="FEDAFD">
              <a:alpha val="49804"/>
            </a:srgbClr>
          </a:solidFill>
        </p:spPr>
        <p:txBody>
          <a:bodyPr wrap="square" rtlCol="0">
            <a:spAutoFit/>
          </a:bodyPr>
          <a:lstStyle/>
          <a:p>
            <a:pPr algn="just">
              <a:lnSpc>
                <a:spcPct val="107000"/>
              </a:lnSpc>
              <a:spcAft>
                <a:spcPts val="800"/>
              </a:spcAft>
            </a:pPr>
            <a:r>
              <a:rPr lang="es-ES" sz="2200" i="1" dirty="0" smtClean="0">
                <a:latin typeface="Trebuchet MS" panose="020B0603020202020204" pitchFamily="34" charset="0"/>
                <a:ea typeface="Calibri"/>
                <a:cs typeface="Times New Roman"/>
              </a:rPr>
              <a:t>Una</a:t>
            </a:r>
            <a:r>
              <a:rPr lang="es-ES" sz="2200" b="1" i="1" dirty="0" smtClean="0">
                <a:latin typeface="Trebuchet MS" panose="020B0603020202020204" pitchFamily="34" charset="0"/>
                <a:ea typeface="Calibri"/>
                <a:cs typeface="Times New Roman"/>
              </a:rPr>
              <a:t> tabla </a:t>
            </a:r>
            <a:r>
              <a:rPr lang="es-ES" sz="2200" b="1" i="1" dirty="0" err="1" smtClean="0">
                <a:latin typeface="Trebuchet MS" panose="020B0603020202020204" pitchFamily="34" charset="0"/>
                <a:ea typeface="Calibri"/>
                <a:cs typeface="Times New Roman"/>
              </a:rPr>
              <a:t>bivariada</a:t>
            </a:r>
            <a:r>
              <a:rPr lang="es-ES" sz="2200" b="1" i="1" dirty="0" smtClean="0">
                <a:latin typeface="Trebuchet MS" panose="020B0603020202020204" pitchFamily="34" charset="0"/>
                <a:ea typeface="Calibri"/>
                <a:cs typeface="Times New Roman"/>
              </a:rPr>
              <a:t> </a:t>
            </a:r>
            <a:r>
              <a:rPr lang="es-ES" sz="2200" i="1" dirty="0" smtClean="0">
                <a:latin typeface="Trebuchet MS" panose="020B0603020202020204" pitchFamily="34" charset="0"/>
                <a:ea typeface="Calibri"/>
                <a:cs typeface="Times New Roman"/>
              </a:rPr>
              <a:t>o</a:t>
            </a:r>
            <a:r>
              <a:rPr lang="es-ES" sz="2200" b="1" i="1" dirty="0" smtClean="0">
                <a:latin typeface="Trebuchet MS" panose="020B0603020202020204" pitchFamily="34" charset="0"/>
                <a:ea typeface="Calibri"/>
                <a:cs typeface="Times New Roman"/>
              </a:rPr>
              <a:t> tabla de contingencia </a:t>
            </a:r>
            <a:r>
              <a:rPr lang="es-ES" sz="2200" i="1" dirty="0" smtClean="0">
                <a:latin typeface="Trebuchet MS" panose="020B0603020202020204" pitchFamily="34" charset="0"/>
                <a:ea typeface="Calibri"/>
                <a:cs typeface="Times New Roman"/>
              </a:rPr>
              <a:t>o</a:t>
            </a:r>
            <a:r>
              <a:rPr lang="es-ES" sz="2200" b="1" i="1" dirty="0" smtClean="0">
                <a:latin typeface="Trebuchet MS" panose="020B0603020202020204" pitchFamily="34" charset="0"/>
                <a:ea typeface="Calibri"/>
                <a:cs typeface="Times New Roman"/>
              </a:rPr>
              <a:t> tabla de distribución conjunta </a:t>
            </a:r>
            <a:r>
              <a:rPr lang="es-ES" sz="2200" i="1" dirty="0" smtClean="0">
                <a:latin typeface="Trebuchet MS" panose="020B0603020202020204" pitchFamily="34" charset="0"/>
                <a:ea typeface="Calibri"/>
                <a:cs typeface="Times New Roman"/>
              </a:rPr>
              <a:t>es un arreglo con tantas filas (horizontales) como categorías tenga una de las variables y tantas columnas (verticales) como categorías tenga la otra variable)</a:t>
            </a:r>
            <a:endParaRPr lang="es-ES" sz="2200" i="1" dirty="0">
              <a:effectLst/>
              <a:latin typeface="Trebuchet MS" panose="020B0603020202020204" pitchFamily="34" charset="0"/>
              <a:ea typeface="Calibri"/>
              <a:cs typeface="Times New Roman"/>
            </a:endParaRPr>
          </a:p>
        </p:txBody>
      </p:sp>
      <p:sp>
        <p:nvSpPr>
          <p:cNvPr id="6" name="5 CuadroTexto"/>
          <p:cNvSpPr txBox="1"/>
          <p:nvPr/>
        </p:nvSpPr>
        <p:spPr>
          <a:xfrm>
            <a:off x="5072066" y="500042"/>
            <a:ext cx="3714776" cy="1754326"/>
          </a:xfrm>
          <a:prstGeom prst="rect">
            <a:avLst/>
          </a:prstGeom>
          <a:noFill/>
        </p:spPr>
        <p:txBody>
          <a:bodyPr wrap="square" rtlCol="0">
            <a:spAutoFit/>
          </a:bodyPr>
          <a:lstStyle/>
          <a:p>
            <a:pPr algn="just"/>
            <a:r>
              <a:rPr lang="es-AR" dirty="0" smtClean="0"/>
              <a:t>Tabla 1: Inclusión de la familia en el tratamiento por parte del terapeuta según Etapa vital del paciente.</a:t>
            </a:r>
          </a:p>
          <a:p>
            <a:pPr algn="just"/>
            <a:r>
              <a:rPr lang="es-AR" dirty="0" smtClean="0"/>
              <a:t/>
            </a:r>
            <a:br>
              <a:rPr lang="es-AR" dirty="0" smtClean="0"/>
            </a:br>
            <a:r>
              <a:rPr lang="es-AR" i="1" dirty="0" smtClean="0"/>
              <a:t>Datos ficticios</a:t>
            </a:r>
            <a:endParaRPr lang="es-ES" i="1" dirty="0"/>
          </a:p>
        </p:txBody>
      </p:sp>
      <p:graphicFrame>
        <p:nvGraphicFramePr>
          <p:cNvPr id="7" name="11 Marcador de contenido"/>
          <p:cNvGraphicFramePr>
            <a:graphicFrameLocks/>
          </p:cNvGraphicFramePr>
          <p:nvPr/>
        </p:nvGraphicFramePr>
        <p:xfrm>
          <a:off x="357158" y="285728"/>
          <a:ext cx="4500594" cy="2894838"/>
        </p:xfrm>
        <a:graphic>
          <a:graphicData uri="http://schemas.openxmlformats.org/drawingml/2006/table">
            <a:tbl>
              <a:tblPr firstRow="1" bandRow="1">
                <a:tableStyleId>{5C22544A-7EE6-4342-B048-85BDC9FD1C3A}</a:tableStyleId>
              </a:tblPr>
              <a:tblGrid>
                <a:gridCol w="2009556">
                  <a:extLst>
                    <a:ext uri="{9D8B030D-6E8A-4147-A177-3AD203B41FA5}">
                      <a16:colId xmlns:a16="http://schemas.microsoft.com/office/drawing/2014/main" val="20000"/>
                    </a:ext>
                  </a:extLst>
                </a:gridCol>
                <a:gridCol w="1245532">
                  <a:extLst>
                    <a:ext uri="{9D8B030D-6E8A-4147-A177-3AD203B41FA5}">
                      <a16:colId xmlns:a16="http://schemas.microsoft.com/office/drawing/2014/main" val="20001"/>
                    </a:ext>
                  </a:extLst>
                </a:gridCol>
                <a:gridCol w="1245506">
                  <a:extLst>
                    <a:ext uri="{9D8B030D-6E8A-4147-A177-3AD203B41FA5}">
                      <a16:colId xmlns:a16="http://schemas.microsoft.com/office/drawing/2014/main" val="20002"/>
                    </a:ext>
                  </a:extLst>
                </a:gridCol>
              </a:tblGrid>
              <a:tr h="714380">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Etapa vital del</a:t>
                      </a:r>
                      <a:r>
                        <a:rPr lang="es-ES" baseline="0" dirty="0" smtClean="0"/>
                        <a:t> paciente </a:t>
                      </a:r>
                      <a:r>
                        <a:rPr lang="es-ES" sz="1700" b="0" baseline="0" dirty="0" smtClean="0"/>
                        <a:t>(antecedente)</a:t>
                      </a:r>
                      <a:endParaRPr lang="es-ES" sz="1700" b="0" dirty="0" smtClean="0"/>
                    </a:p>
                  </a:txBody>
                  <a:tcPr anchor="b"/>
                </a:tc>
                <a:tc gridSpan="2">
                  <a:txBody>
                    <a:bodyPr/>
                    <a:lstStyle/>
                    <a:p>
                      <a:pPr algn="ctr"/>
                      <a:r>
                        <a:rPr lang="es-ES" dirty="0" smtClean="0"/>
                        <a:t>Inclusión</a:t>
                      </a:r>
                      <a:r>
                        <a:rPr lang="es-ES" baseline="0" dirty="0" smtClean="0"/>
                        <a:t> de la familia </a:t>
                      </a:r>
                      <a:r>
                        <a:rPr lang="es-ES" sz="1600" b="0" baseline="0" dirty="0" smtClean="0"/>
                        <a:t>(consecuente)</a:t>
                      </a:r>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273865">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tc>
                <a:tc>
                  <a:txBody>
                    <a:bodyPr/>
                    <a:lstStyle/>
                    <a:p>
                      <a:pPr algn="ctr">
                        <a:spcAft>
                          <a:spcPts val="0"/>
                        </a:spcAft>
                      </a:pPr>
                      <a:r>
                        <a:rPr lang="es-AR" sz="1600" kern="1200" dirty="0" smtClean="0">
                          <a:solidFill>
                            <a:schemeClr val="dk1"/>
                          </a:solidFill>
                          <a:latin typeface="+mn-lt"/>
                          <a:ea typeface="+mn-ea"/>
                          <a:cs typeface="+mn-cs"/>
                        </a:rPr>
                        <a:t>Sí</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No</a:t>
                      </a:r>
                      <a:endParaRPr lang="es-ES" sz="1600" kern="1200" dirty="0" smtClean="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471770">
                <a:tc>
                  <a:txBody>
                    <a:bodyPr/>
                    <a:lstStyle/>
                    <a:p>
                      <a:r>
                        <a:rPr lang="es-ES" sz="1600" dirty="0" smtClean="0"/>
                        <a:t>Niñez</a:t>
                      </a:r>
                      <a:endParaRPr lang="es-ES" sz="1600" dirty="0"/>
                    </a:p>
                  </a:txBody>
                  <a:tcPr/>
                </a:tc>
                <a:tc>
                  <a:txBody>
                    <a:bodyPr/>
                    <a:lstStyle/>
                    <a:p>
                      <a:pPr algn="ctr">
                        <a:spcAft>
                          <a:spcPts val="0"/>
                        </a:spcAft>
                      </a:pPr>
                      <a:r>
                        <a:rPr lang="es-AR" sz="1500" b="0" kern="1200" dirty="0" smtClean="0">
                          <a:solidFill>
                            <a:schemeClr val="tx1"/>
                          </a:solidFill>
                          <a:latin typeface="+mn-lt"/>
                          <a:ea typeface="+mn-ea"/>
                          <a:cs typeface="+mn-cs"/>
                        </a:rPr>
                        <a:t>17</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8</a:t>
                      </a:r>
                      <a:endParaRPr lang="es-ES" sz="1500" b="0"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2"/>
                  </a:ext>
                </a:extLst>
              </a:tr>
              <a:tr h="488783">
                <a:tc>
                  <a:txBody>
                    <a:bodyPr/>
                    <a:lstStyle/>
                    <a:p>
                      <a:r>
                        <a:rPr lang="es-ES" sz="1600" dirty="0" smtClean="0"/>
                        <a:t>Adolescencia</a:t>
                      </a:r>
                      <a:endParaRPr lang="es-ES" sz="1600" dirty="0"/>
                    </a:p>
                  </a:txBody>
                  <a:tcP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15</a:t>
                      </a:r>
                      <a:endParaRPr lang="es-ES" sz="1500" b="0"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3"/>
                  </a:ext>
                </a:extLst>
              </a:tr>
              <a:tr h="488783">
                <a:tc>
                  <a:txBody>
                    <a:bodyPr/>
                    <a:lstStyle/>
                    <a:p>
                      <a:r>
                        <a:rPr lang="es-ES" sz="1600" dirty="0" smtClean="0"/>
                        <a:t>Adultez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5</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35</a:t>
                      </a:r>
                      <a:endParaRPr lang="es-ES" sz="1500" b="0"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4"/>
                  </a:ext>
                </a:extLst>
              </a:tr>
              <a:tr h="457257">
                <a:tc>
                  <a:txBody>
                    <a:bodyPr/>
                    <a:lstStyle/>
                    <a:p>
                      <a:r>
                        <a:rPr lang="es-ES" sz="1600" dirty="0" smtClean="0"/>
                        <a:t>Vejez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13</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2</a:t>
                      </a:r>
                      <a:endParaRPr lang="es-ES" sz="1500" b="0"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4000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00232" y="5157192"/>
            <a:ext cx="6512511" cy="1143000"/>
          </a:xfrm>
        </p:spPr>
        <p:txBody>
          <a:bodyPr/>
          <a:lstStyle/>
          <a:p>
            <a:pPr>
              <a:buNone/>
            </a:pPr>
            <a:r>
              <a:rPr lang="es-ES" dirty="0" smtClean="0"/>
              <a:t>Distribuciones Marginales</a:t>
            </a:r>
            <a:endParaRPr lang="es-ES" dirty="0"/>
          </a:p>
        </p:txBody>
      </p:sp>
      <p:sp>
        <p:nvSpPr>
          <p:cNvPr id="13" name="12 CuadroTexto"/>
          <p:cNvSpPr txBox="1"/>
          <p:nvPr/>
        </p:nvSpPr>
        <p:spPr>
          <a:xfrm>
            <a:off x="5357818" y="500042"/>
            <a:ext cx="3500462" cy="1754326"/>
          </a:xfrm>
          <a:prstGeom prst="rect">
            <a:avLst/>
          </a:prstGeom>
          <a:noFill/>
        </p:spPr>
        <p:txBody>
          <a:bodyPr wrap="square" rtlCol="0">
            <a:spAutoFit/>
          </a:bodyPr>
          <a:lstStyle/>
          <a:p>
            <a:pPr algn="just"/>
            <a:r>
              <a:rPr lang="es-AR" dirty="0" smtClean="0"/>
              <a:t>Tabla 2: Inclusión de la familia en el tratamiento por parte del terapeuta según Etapa vital del paciente</a:t>
            </a:r>
          </a:p>
          <a:p>
            <a:pPr algn="just"/>
            <a:endParaRPr lang="es-AR" dirty="0" smtClean="0"/>
          </a:p>
          <a:p>
            <a:pPr algn="just"/>
            <a:r>
              <a:rPr lang="es-AR" dirty="0" smtClean="0"/>
              <a:t>Distribuciones marginales</a:t>
            </a:r>
            <a:endParaRPr lang="es-ES" dirty="0"/>
          </a:p>
        </p:txBody>
      </p:sp>
      <p:sp>
        <p:nvSpPr>
          <p:cNvPr id="16" name="15 CuadroTexto"/>
          <p:cNvSpPr txBox="1"/>
          <p:nvPr/>
        </p:nvSpPr>
        <p:spPr>
          <a:xfrm>
            <a:off x="642910" y="4000504"/>
            <a:ext cx="3143272" cy="369332"/>
          </a:xfrm>
          <a:prstGeom prst="rect">
            <a:avLst/>
          </a:prstGeom>
          <a:noFill/>
        </p:spPr>
        <p:txBody>
          <a:bodyPr wrap="square" rtlCol="0">
            <a:spAutoFit/>
          </a:bodyPr>
          <a:lstStyle/>
          <a:p>
            <a:r>
              <a:rPr lang="es-ES" b="1" dirty="0" smtClean="0">
                <a:solidFill>
                  <a:srgbClr val="0000CC"/>
                </a:solidFill>
              </a:rPr>
              <a:t>Distribuciones marginales</a:t>
            </a:r>
            <a:endParaRPr lang="es-ES" b="1" dirty="0">
              <a:solidFill>
                <a:srgbClr val="0000CC"/>
              </a:solidFill>
            </a:endParaRPr>
          </a:p>
        </p:txBody>
      </p:sp>
      <p:sp>
        <p:nvSpPr>
          <p:cNvPr id="18" name="17 CuadroTexto"/>
          <p:cNvSpPr txBox="1"/>
          <p:nvPr/>
        </p:nvSpPr>
        <p:spPr>
          <a:xfrm>
            <a:off x="642910" y="4559866"/>
            <a:ext cx="2714644" cy="369332"/>
          </a:xfrm>
          <a:prstGeom prst="rect">
            <a:avLst/>
          </a:prstGeom>
          <a:noFill/>
        </p:spPr>
        <p:txBody>
          <a:bodyPr wrap="square" rtlCol="0">
            <a:spAutoFit/>
          </a:bodyPr>
          <a:lstStyle/>
          <a:p>
            <a:r>
              <a:rPr lang="es-ES" b="1" dirty="0" smtClean="0">
                <a:solidFill>
                  <a:srgbClr val="CC00CC"/>
                </a:solidFill>
              </a:rPr>
              <a:t>Frecuencias conjuntas</a:t>
            </a:r>
            <a:endParaRPr lang="es-ES" b="1" dirty="0">
              <a:solidFill>
                <a:srgbClr val="CC00CC"/>
              </a:solidFill>
            </a:endParaRPr>
          </a:p>
        </p:txBody>
      </p:sp>
      <p:graphicFrame>
        <p:nvGraphicFramePr>
          <p:cNvPr id="10" name="11 Marcador de contenido"/>
          <p:cNvGraphicFramePr>
            <a:graphicFrameLocks/>
          </p:cNvGraphicFramePr>
          <p:nvPr/>
        </p:nvGraphicFramePr>
        <p:xfrm>
          <a:off x="357158" y="285728"/>
          <a:ext cx="4786346" cy="3429023"/>
        </p:xfrm>
        <a:graphic>
          <a:graphicData uri="http://schemas.openxmlformats.org/drawingml/2006/table">
            <a:tbl>
              <a:tblPr firstRow="1" bandRow="1">
                <a:tableStyleId>{5C22544A-7EE6-4342-B048-85BDC9FD1C3A}</a:tableStyleId>
              </a:tblPr>
              <a:tblGrid>
                <a:gridCol w="1815497">
                  <a:extLst>
                    <a:ext uri="{9D8B030D-6E8A-4147-A177-3AD203B41FA5}">
                      <a16:colId xmlns:a16="http://schemas.microsoft.com/office/drawing/2014/main" val="20000"/>
                    </a:ext>
                  </a:extLst>
                </a:gridCol>
                <a:gridCol w="990307">
                  <a:extLst>
                    <a:ext uri="{9D8B030D-6E8A-4147-A177-3AD203B41FA5}">
                      <a16:colId xmlns:a16="http://schemas.microsoft.com/office/drawing/2014/main" val="20001"/>
                    </a:ext>
                  </a:extLst>
                </a:gridCol>
                <a:gridCol w="990271">
                  <a:extLst>
                    <a:ext uri="{9D8B030D-6E8A-4147-A177-3AD203B41FA5}">
                      <a16:colId xmlns:a16="http://schemas.microsoft.com/office/drawing/2014/main" val="20002"/>
                    </a:ext>
                  </a:extLst>
                </a:gridCol>
                <a:gridCol w="990271">
                  <a:extLst>
                    <a:ext uri="{9D8B030D-6E8A-4147-A177-3AD203B41FA5}">
                      <a16:colId xmlns:a16="http://schemas.microsoft.com/office/drawing/2014/main" val="20003"/>
                    </a:ext>
                  </a:extLst>
                </a:gridCol>
              </a:tblGrid>
              <a:tr h="790873">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Etapa vital del</a:t>
                      </a:r>
                      <a:r>
                        <a:rPr lang="es-ES" baseline="0" dirty="0" smtClean="0"/>
                        <a:t> paciente </a:t>
                      </a:r>
                      <a:r>
                        <a:rPr lang="es-ES" sz="1700" b="0" baseline="0" dirty="0" smtClean="0"/>
                        <a:t>(antecedente)</a:t>
                      </a:r>
                      <a:endParaRPr lang="es-ES" sz="1700" b="0" dirty="0" smtClean="0"/>
                    </a:p>
                  </a:txBody>
                  <a:tcPr anchor="b"/>
                </a:tc>
                <a:tc gridSpan="3">
                  <a:txBody>
                    <a:bodyPr/>
                    <a:lstStyle/>
                    <a:p>
                      <a:pPr algn="ctr"/>
                      <a:r>
                        <a:rPr lang="es-ES" dirty="0" smtClean="0"/>
                        <a:t>Inclusión</a:t>
                      </a:r>
                      <a:r>
                        <a:rPr lang="es-ES" baseline="0" dirty="0" smtClean="0"/>
                        <a:t> de la familia </a:t>
                      </a:r>
                      <a:r>
                        <a:rPr lang="es-ES" sz="1600" b="0" baseline="0" dirty="0" smtClean="0"/>
                        <a:t>(consecuente)</a:t>
                      </a:r>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375664">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tc>
                <a:tc>
                  <a:txBody>
                    <a:bodyPr/>
                    <a:lstStyle/>
                    <a:p>
                      <a:pPr algn="ctr">
                        <a:spcAft>
                          <a:spcPts val="0"/>
                        </a:spcAft>
                      </a:pPr>
                      <a:r>
                        <a:rPr lang="es-AR" sz="1600" kern="1200" dirty="0" smtClean="0">
                          <a:solidFill>
                            <a:schemeClr val="dk1"/>
                          </a:solidFill>
                          <a:latin typeface="+mn-lt"/>
                          <a:ea typeface="+mn-ea"/>
                          <a:cs typeface="+mn-cs"/>
                        </a:rPr>
                        <a:t>Sí</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No</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Totales</a:t>
                      </a:r>
                      <a:endParaRPr lang="es-ES" sz="1600" kern="1200" dirty="0" smtClean="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448785">
                <a:tc>
                  <a:txBody>
                    <a:bodyPr/>
                    <a:lstStyle/>
                    <a:p>
                      <a:r>
                        <a:rPr lang="es-ES" sz="1600" dirty="0" smtClean="0"/>
                        <a:t>Niñez</a:t>
                      </a:r>
                      <a:endParaRPr lang="es-ES" sz="1600" dirty="0"/>
                    </a:p>
                  </a:txBody>
                  <a:tcPr/>
                </a:tc>
                <a:tc>
                  <a:txBody>
                    <a:bodyPr/>
                    <a:lstStyle/>
                    <a:p>
                      <a:pPr algn="ctr">
                        <a:spcAft>
                          <a:spcPts val="0"/>
                        </a:spcAft>
                      </a:pPr>
                      <a:r>
                        <a:rPr lang="es-AR" sz="1500" b="0" kern="1200" dirty="0" smtClean="0">
                          <a:solidFill>
                            <a:schemeClr val="tx1"/>
                          </a:solidFill>
                          <a:latin typeface="+mn-lt"/>
                          <a:ea typeface="+mn-ea"/>
                          <a:cs typeface="+mn-cs"/>
                        </a:rPr>
                        <a:t>17</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8</a:t>
                      </a:r>
                      <a:endParaRPr lang="es-ES" sz="1500" b="0" kern="1200" dirty="0" smtClean="0">
                        <a:solidFill>
                          <a:schemeClr val="tx1"/>
                        </a:solidFill>
                        <a:latin typeface="+mn-lt"/>
                        <a:ea typeface="+mn-ea"/>
                        <a:cs typeface="+mn-cs"/>
                      </a:endParaRPr>
                    </a:p>
                  </a:txBody>
                  <a:tcPr marL="68580" marR="68580" marT="0" marB="0" anchor="ctr"/>
                </a:tc>
                <a:tc>
                  <a:txBody>
                    <a:bodyPr/>
                    <a:lstStyle/>
                    <a:p>
                      <a:pPr algn="ctr">
                        <a:spcAft>
                          <a:spcPts val="0"/>
                        </a:spcAft>
                      </a:pPr>
                      <a:r>
                        <a:rPr lang="es-ES" sz="1500" b="0" kern="1200" dirty="0" smtClean="0">
                          <a:solidFill>
                            <a:schemeClr val="dk1"/>
                          </a:solidFill>
                          <a:latin typeface="+mn-lt"/>
                          <a:ea typeface="+mn-ea"/>
                          <a:cs typeface="+mn-cs"/>
                        </a:rPr>
                        <a:t>25</a:t>
                      </a:r>
                    </a:p>
                  </a:txBody>
                  <a:tcPr marL="68580" marR="68580" marT="0" marB="0" anchor="ctr"/>
                </a:tc>
                <a:extLst>
                  <a:ext uri="{0D108BD9-81ED-4DB2-BD59-A6C34878D82A}">
                    <a16:rowId xmlns:a16="http://schemas.microsoft.com/office/drawing/2014/main" val="10002"/>
                  </a:ext>
                </a:extLst>
              </a:tr>
              <a:tr h="464968">
                <a:tc>
                  <a:txBody>
                    <a:bodyPr/>
                    <a:lstStyle/>
                    <a:p>
                      <a:r>
                        <a:rPr lang="es-ES" sz="1600" dirty="0" smtClean="0"/>
                        <a:t>Adolescencia</a:t>
                      </a:r>
                      <a:endParaRPr lang="es-ES" sz="1600" dirty="0"/>
                    </a:p>
                  </a:txBody>
                  <a:tcP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15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0" kern="1200" dirty="0" smtClean="0">
                          <a:solidFill>
                            <a:schemeClr val="tx1"/>
                          </a:solidFill>
                          <a:latin typeface="+mn-lt"/>
                          <a:ea typeface="+mn-ea"/>
                          <a:cs typeface="+mn-cs"/>
                        </a:rPr>
                        <a:t>20</a:t>
                      </a:r>
                    </a:p>
                  </a:txBody>
                  <a:tcPr marL="68580" marR="68580" marT="0" marB="0" anchor="ctr"/>
                </a:tc>
                <a:extLst>
                  <a:ext uri="{0D108BD9-81ED-4DB2-BD59-A6C34878D82A}">
                    <a16:rowId xmlns:a16="http://schemas.microsoft.com/office/drawing/2014/main" val="10003"/>
                  </a:ext>
                </a:extLst>
              </a:tr>
              <a:tr h="464968">
                <a:tc>
                  <a:txBody>
                    <a:bodyPr/>
                    <a:lstStyle/>
                    <a:p>
                      <a:r>
                        <a:rPr lang="es-ES" sz="1600" dirty="0" smtClean="0"/>
                        <a:t>Adultez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5</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35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0" kern="1200" dirty="0" smtClean="0">
                          <a:solidFill>
                            <a:schemeClr val="tx1"/>
                          </a:solidFill>
                          <a:latin typeface="+mn-lt"/>
                          <a:ea typeface="+mn-ea"/>
                          <a:cs typeface="+mn-cs"/>
                        </a:rPr>
                        <a:t>40</a:t>
                      </a:r>
                    </a:p>
                  </a:txBody>
                  <a:tcPr marL="68580" marR="68580" marT="0" marB="0" anchor="ctr"/>
                </a:tc>
                <a:extLst>
                  <a:ext uri="{0D108BD9-81ED-4DB2-BD59-A6C34878D82A}">
                    <a16:rowId xmlns:a16="http://schemas.microsoft.com/office/drawing/2014/main" val="10004"/>
                  </a:ext>
                </a:extLst>
              </a:tr>
              <a:tr h="434980">
                <a:tc>
                  <a:txBody>
                    <a:bodyPr/>
                    <a:lstStyle/>
                    <a:p>
                      <a:r>
                        <a:rPr lang="es-ES" sz="1600" dirty="0" smtClean="0"/>
                        <a:t>Vejez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13</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2</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0" kern="1200" dirty="0" smtClean="0">
                          <a:solidFill>
                            <a:schemeClr val="tx1"/>
                          </a:solidFill>
                          <a:latin typeface="+mn-lt"/>
                          <a:ea typeface="+mn-ea"/>
                          <a:cs typeface="+mn-cs"/>
                        </a:rPr>
                        <a:t>15</a:t>
                      </a:r>
                    </a:p>
                  </a:txBody>
                  <a:tcPr marL="68580" marR="68580" marT="0" marB="0" anchor="ctr"/>
                </a:tc>
                <a:extLst>
                  <a:ext uri="{0D108BD9-81ED-4DB2-BD59-A6C34878D82A}">
                    <a16:rowId xmlns:a16="http://schemas.microsoft.com/office/drawing/2014/main" val="10005"/>
                  </a:ext>
                </a:extLst>
              </a:tr>
              <a:tr h="448785">
                <a:tc>
                  <a:txBody>
                    <a:bodyPr/>
                    <a:lstStyle/>
                    <a:p>
                      <a:r>
                        <a:rPr lang="es-ES" sz="1600" dirty="0" smtClean="0"/>
                        <a:t>Totales</a:t>
                      </a:r>
                      <a:endParaRPr lang="es-ES" sz="1600" dirty="0"/>
                    </a:p>
                  </a:txBody>
                  <a:tcPr anchor="b"/>
                </a:tc>
                <a:tc>
                  <a:txBody>
                    <a:bodyPr/>
                    <a:lstStyle/>
                    <a:p>
                      <a:pPr algn="ctr"/>
                      <a:r>
                        <a:rPr lang="es-ES" sz="1500" dirty="0" smtClean="0"/>
                        <a:t>40</a:t>
                      </a:r>
                      <a:endParaRPr lang="es-ES" sz="1500" dirty="0"/>
                    </a:p>
                  </a:txBody>
                  <a:tcPr anchor="ctr"/>
                </a:tc>
                <a:tc>
                  <a:txBody>
                    <a:bodyPr/>
                    <a:lstStyle/>
                    <a:p>
                      <a:pPr algn="ctr"/>
                      <a:r>
                        <a:rPr lang="es-ES" sz="1500" dirty="0" smtClean="0"/>
                        <a:t>60</a:t>
                      </a:r>
                      <a:endParaRPr lang="es-ES" sz="1500" dirty="0"/>
                    </a:p>
                  </a:txBody>
                  <a:tcPr anchor="ctr"/>
                </a:tc>
                <a:tc>
                  <a:txBody>
                    <a:bodyPr/>
                    <a:lstStyle/>
                    <a:p>
                      <a:pPr algn="ctr"/>
                      <a:r>
                        <a:rPr lang="es-ES" sz="1500" b="0" dirty="0" smtClean="0"/>
                        <a:t>100</a:t>
                      </a:r>
                      <a:endParaRPr lang="es-ES" sz="1500" b="0" dirty="0"/>
                    </a:p>
                  </a:txBody>
                  <a:tcPr anchor="ctr"/>
                </a:tc>
                <a:extLst>
                  <a:ext uri="{0D108BD9-81ED-4DB2-BD59-A6C34878D82A}">
                    <a16:rowId xmlns:a16="http://schemas.microsoft.com/office/drawing/2014/main" val="10006"/>
                  </a:ext>
                </a:extLst>
              </a:tr>
            </a:tbl>
          </a:graphicData>
        </a:graphic>
      </p:graphicFrame>
      <p:sp>
        <p:nvSpPr>
          <p:cNvPr id="11" name="10 Rectángulo"/>
          <p:cNvSpPr/>
          <p:nvPr/>
        </p:nvSpPr>
        <p:spPr>
          <a:xfrm>
            <a:off x="428596" y="3357562"/>
            <a:ext cx="4572032" cy="357190"/>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Rectángulo"/>
          <p:cNvSpPr/>
          <p:nvPr/>
        </p:nvSpPr>
        <p:spPr>
          <a:xfrm>
            <a:off x="4143372" y="1071546"/>
            <a:ext cx="928694" cy="2643206"/>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Elipse"/>
          <p:cNvSpPr/>
          <p:nvPr/>
        </p:nvSpPr>
        <p:spPr>
          <a:xfrm>
            <a:off x="2357422" y="1428736"/>
            <a:ext cx="571504" cy="500066"/>
          </a:xfrm>
          <a:prstGeom prst="ellipse">
            <a:avLst/>
          </a:prstGeom>
          <a:noFill/>
          <a:ln w="38100">
            <a:solidFill>
              <a:srgbClr val="CC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1" nodeType="clickEffect">
                                  <p:stCondLst>
                                    <p:cond delay="0"/>
                                  </p:stCondLst>
                                  <p:childTnLst>
                                    <p:animEffect transition="out" filter="box(in)">
                                      <p:cBhvr>
                                        <p:cTn id="16" dur="500"/>
                                        <p:tgtEl>
                                          <p:spTgt spid="16"/>
                                        </p:tgtEl>
                                      </p:cBhvr>
                                    </p:animEffect>
                                    <p:set>
                                      <p:cBhvr>
                                        <p:cTn id="17" dur="1" fill="hold">
                                          <p:stCondLst>
                                            <p:cond delay="499"/>
                                          </p:stCondLst>
                                        </p:cTn>
                                        <p:tgtEl>
                                          <p:spTgt spid="16"/>
                                        </p:tgtEl>
                                        <p:attrNameLst>
                                          <p:attrName>style.visibility</p:attrName>
                                        </p:attrNameLst>
                                      </p:cBhvr>
                                      <p:to>
                                        <p:strVal val="hidden"/>
                                      </p:to>
                                    </p:set>
                                  </p:childTnLst>
                                </p:cTn>
                              </p:par>
                              <p:par>
                                <p:cTn id="18" presetID="4" presetClass="exit" presetSubtype="16" fill="hold" grpId="2" nodeType="withEffect">
                                  <p:stCondLst>
                                    <p:cond delay="0"/>
                                  </p:stCondLst>
                                  <p:childTnLst>
                                    <p:animEffect transition="out" filter="box(in)">
                                      <p:cBhvr>
                                        <p:cTn id="19" dur="500"/>
                                        <p:tgtEl>
                                          <p:spTgt spid="11"/>
                                        </p:tgtEl>
                                      </p:cBhvr>
                                    </p:animEffect>
                                    <p:set>
                                      <p:cBhvr>
                                        <p:cTn id="20" dur="1" fill="hold">
                                          <p:stCondLst>
                                            <p:cond delay="499"/>
                                          </p:stCondLst>
                                        </p:cTn>
                                        <p:tgtEl>
                                          <p:spTgt spid="11"/>
                                        </p:tgtEl>
                                        <p:attrNameLst>
                                          <p:attrName>style.visibility</p:attrName>
                                        </p:attrNameLst>
                                      </p:cBhvr>
                                      <p:to>
                                        <p:strVal val="hidden"/>
                                      </p:to>
                                    </p:set>
                                  </p:childTnLst>
                                </p:cTn>
                              </p:par>
                              <p:par>
                                <p:cTn id="21" presetID="4" presetClass="exit" presetSubtype="16" fill="hold" grpId="2" nodeType="withEffect">
                                  <p:stCondLst>
                                    <p:cond delay="0"/>
                                  </p:stCondLst>
                                  <p:childTnLst>
                                    <p:animEffect transition="out" filter="box(in)">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 presetClass="exit" presetSubtype="16" fill="hold" grpId="1" nodeType="clickEffect">
                                  <p:stCondLst>
                                    <p:cond delay="0"/>
                                  </p:stCondLst>
                                  <p:childTnLst>
                                    <p:animEffect transition="out" filter="box(in)">
                                      <p:cBhvr>
                                        <p:cTn id="35" dur="500"/>
                                        <p:tgtEl>
                                          <p:spTgt spid="18"/>
                                        </p:tgtEl>
                                      </p:cBhvr>
                                    </p:animEffect>
                                    <p:set>
                                      <p:cBhvr>
                                        <p:cTn id="36" dur="1" fill="hold">
                                          <p:stCondLst>
                                            <p:cond delay="499"/>
                                          </p:stCondLst>
                                        </p:cTn>
                                        <p:tgtEl>
                                          <p:spTgt spid="18"/>
                                        </p:tgtEl>
                                        <p:attrNameLst>
                                          <p:attrName>style.visibility</p:attrName>
                                        </p:attrNameLst>
                                      </p:cBhvr>
                                      <p:to>
                                        <p:strVal val="hidden"/>
                                      </p:to>
                                    </p:set>
                                  </p:childTnLst>
                                </p:cTn>
                              </p:par>
                              <p:par>
                                <p:cTn id="37" presetID="4" presetClass="exit" presetSubtype="16" fill="hold" grpId="1" nodeType="withEffect">
                                  <p:stCondLst>
                                    <p:cond delay="0"/>
                                  </p:stCondLst>
                                  <p:childTnLst>
                                    <p:animEffect transition="out" filter="box(in)">
                                      <p:cBhvr>
                                        <p:cTn id="38" dur="500"/>
                                        <p:tgtEl>
                                          <p:spTgt spid="20"/>
                                        </p:tgtEl>
                                      </p:cBhvr>
                                    </p:animEffect>
                                    <p:set>
                                      <p:cBhvr>
                                        <p:cTn id="39" dur="1" fill="hold">
                                          <p:stCondLst>
                                            <p:cond delay="499"/>
                                          </p:stCondLst>
                                        </p:cTn>
                                        <p:tgtEl>
                                          <p:spTgt spid="20"/>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2" nodeType="click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par>
                                <p:cTn id="44" presetID="1" presetClass="entr" presetSubtype="0" fill="hold" grpId="1" nodeType="withEffect">
                                  <p:stCondLst>
                                    <p:cond delay="0"/>
                                  </p:stCondLst>
                                  <p:childTnLst>
                                    <p:set>
                                      <p:cBhvr>
                                        <p:cTn id="45" dur="1" fill="hold">
                                          <p:stCondLst>
                                            <p:cond delay="0"/>
                                          </p:stCondLst>
                                        </p:cTn>
                                        <p:tgtEl>
                                          <p:spTgt spid="19"/>
                                        </p:tgtEl>
                                        <p:attrNameLst>
                                          <p:attrName>style.visibility</p:attrName>
                                        </p:attrNameLst>
                                      </p:cBhvr>
                                      <p:to>
                                        <p:strVal val="visible"/>
                                      </p:to>
                                    </p:set>
                                  </p:childTnLst>
                                </p:cTn>
                              </p:par>
                              <p:par>
                                <p:cTn id="46" presetID="1" presetClass="entr" presetSubtype="0" fill="hold" grpId="1" nodeType="withEffect">
                                  <p:stCondLst>
                                    <p:cond delay="0"/>
                                  </p:stCondLst>
                                  <p:childTnLst>
                                    <p:set>
                                      <p:cBhvr>
                                        <p:cTn id="47" dur="1" fill="hold">
                                          <p:stCondLst>
                                            <p:cond delay="0"/>
                                          </p:stCondLst>
                                        </p:cTn>
                                        <p:tgtEl>
                                          <p:spTgt spid="11"/>
                                        </p:tgtEl>
                                        <p:attrNameLst>
                                          <p:attrName>style.visibility</p:attrName>
                                        </p:attrNameLst>
                                      </p:cBhvr>
                                      <p:to>
                                        <p:strVal val="visible"/>
                                      </p:to>
                                    </p:set>
                                  </p:childTnLst>
                                </p:cTn>
                              </p:par>
                              <p:par>
                                <p:cTn id="48" presetID="1" presetClass="entr" presetSubtype="0" fill="hold" grpId="2" nodeType="withEffect">
                                  <p:stCondLst>
                                    <p:cond delay="0"/>
                                  </p:stCondLst>
                                  <p:childTnLst>
                                    <p:set>
                                      <p:cBhvr>
                                        <p:cTn id="49" dur="1" fill="hold">
                                          <p:stCondLst>
                                            <p:cond delay="0"/>
                                          </p:stCondLst>
                                        </p:cTn>
                                        <p:tgtEl>
                                          <p:spTgt spid="16"/>
                                        </p:tgtEl>
                                        <p:attrNameLst>
                                          <p:attrName>style.visibility</p:attrName>
                                        </p:attrNameLst>
                                      </p:cBhvr>
                                      <p:to>
                                        <p:strVal val="visible"/>
                                      </p:to>
                                    </p:set>
                                  </p:childTnLst>
                                </p:cTn>
                              </p:par>
                              <p:par>
                                <p:cTn id="50" presetID="1" presetClass="entr" presetSubtype="0" fill="hold" grpId="2" nodeType="withEffect">
                                  <p:stCondLst>
                                    <p:cond delay="0"/>
                                  </p:stCondLst>
                                  <p:childTnLst>
                                    <p:set>
                                      <p:cBhvr>
                                        <p:cTn id="5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6" grpId="2"/>
      <p:bldP spid="18" grpId="0"/>
      <p:bldP spid="18" grpId="1"/>
      <p:bldP spid="18" grpId="2"/>
      <p:bldP spid="11" grpId="0" animBg="1"/>
      <p:bldP spid="11" grpId="1" animBg="1"/>
      <p:bldP spid="11" grpId="2" animBg="1"/>
      <p:bldP spid="19" grpId="0" animBg="1"/>
      <p:bldP spid="19" grpId="1" animBg="1"/>
      <p:bldP spid="19" grpId="2" animBg="1"/>
      <p:bldP spid="20" grpId="0" animBg="1"/>
      <p:bldP spid="20" grpId="1" animBg="1"/>
      <p:bldP spid="20"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5229200"/>
            <a:ext cx="6512511" cy="1440160"/>
          </a:xfrm>
        </p:spPr>
        <p:txBody>
          <a:bodyPr/>
          <a:lstStyle/>
          <a:p>
            <a:pPr marL="0" indent="0">
              <a:buNone/>
            </a:pPr>
            <a:r>
              <a:rPr lang="es-ES" dirty="0" smtClean="0"/>
              <a:t>Relación Simétrica y Asimétrica</a:t>
            </a:r>
            <a:endParaRPr lang="es-ES" dirty="0"/>
          </a:p>
        </p:txBody>
      </p:sp>
      <p:sp>
        <p:nvSpPr>
          <p:cNvPr id="3" name="2 Marcador de contenido"/>
          <p:cNvSpPr>
            <a:spLocks noGrp="1"/>
          </p:cNvSpPr>
          <p:nvPr>
            <p:ph sz="quarter" idx="13"/>
          </p:nvPr>
        </p:nvSpPr>
        <p:spPr>
          <a:xfrm>
            <a:off x="285720" y="476672"/>
            <a:ext cx="6904856" cy="880626"/>
          </a:xfrm>
        </p:spPr>
        <p:txBody>
          <a:bodyPr/>
          <a:lstStyle/>
          <a:p>
            <a:pPr marL="45720" indent="0" algn="just">
              <a:buNone/>
            </a:pPr>
            <a:r>
              <a:rPr lang="es-ES" dirty="0" smtClean="0"/>
              <a:t>Este tipo de relación se refiere a clasificar la relación entre las variables en referencia al </a:t>
            </a:r>
            <a:r>
              <a:rPr lang="es-ES" b="1" dirty="0" smtClean="0"/>
              <a:t>tiempo</a:t>
            </a:r>
            <a:r>
              <a:rPr lang="es-ES" dirty="0" smtClean="0"/>
              <a:t>.</a:t>
            </a:r>
          </a:p>
        </p:txBody>
      </p:sp>
      <p:sp>
        <p:nvSpPr>
          <p:cNvPr id="4" name="3 CuadroTexto"/>
          <p:cNvSpPr txBox="1"/>
          <p:nvPr/>
        </p:nvSpPr>
        <p:spPr>
          <a:xfrm>
            <a:off x="1946652" y="1285860"/>
            <a:ext cx="6768752" cy="1107996"/>
          </a:xfrm>
          <a:prstGeom prst="rect">
            <a:avLst/>
          </a:prstGeom>
          <a:solidFill>
            <a:srgbClr val="FEDAFD">
              <a:alpha val="49804"/>
            </a:srgbClr>
          </a:solidFill>
        </p:spPr>
        <p:txBody>
          <a:bodyPr wrap="square" rtlCol="0">
            <a:spAutoFit/>
          </a:bodyPr>
          <a:lstStyle/>
          <a:p>
            <a:pPr marL="45720" lvl="0" algn="just">
              <a:spcBef>
                <a:spcPct val="20000"/>
              </a:spcBef>
              <a:spcAft>
                <a:spcPts val="300"/>
              </a:spcAft>
              <a:buClr>
                <a:srgbClr val="F14124">
                  <a:lumMod val="75000"/>
                </a:srgbClr>
              </a:buClr>
              <a:buSzPct val="130000"/>
            </a:pPr>
            <a:r>
              <a:rPr lang="es-ES" sz="2200" i="1" dirty="0" smtClean="0">
                <a:solidFill>
                  <a:prstClr val="black">
                    <a:lumMod val="75000"/>
                    <a:lumOff val="25000"/>
                  </a:prstClr>
                </a:solidFill>
              </a:rPr>
              <a:t>Una relación entre dos variables es </a:t>
            </a:r>
            <a:r>
              <a:rPr lang="es-ES" sz="2200" b="1" i="1" dirty="0" smtClean="0">
                <a:solidFill>
                  <a:prstClr val="black">
                    <a:lumMod val="75000"/>
                    <a:lumOff val="25000"/>
                  </a:prstClr>
                </a:solidFill>
              </a:rPr>
              <a:t>simétrica</a:t>
            </a:r>
            <a:r>
              <a:rPr lang="es-ES" sz="2200" i="1" dirty="0" smtClean="0">
                <a:solidFill>
                  <a:prstClr val="black">
                    <a:lumMod val="75000"/>
                    <a:lumOff val="25000"/>
                  </a:prstClr>
                </a:solidFill>
              </a:rPr>
              <a:t> cuando es de variación conjunta y no puede identificarse una variable como previa a la otra.</a:t>
            </a:r>
            <a:endParaRPr lang="es-ES" sz="2200" i="1" dirty="0">
              <a:solidFill>
                <a:prstClr val="black">
                  <a:lumMod val="75000"/>
                  <a:lumOff val="25000"/>
                </a:prstClr>
              </a:solidFill>
            </a:endParaRPr>
          </a:p>
        </p:txBody>
      </p:sp>
      <p:sp>
        <p:nvSpPr>
          <p:cNvPr id="5" name="4 CuadroTexto"/>
          <p:cNvSpPr txBox="1"/>
          <p:nvPr/>
        </p:nvSpPr>
        <p:spPr>
          <a:xfrm>
            <a:off x="1946652" y="2571744"/>
            <a:ext cx="6768752" cy="1541448"/>
          </a:xfrm>
          <a:prstGeom prst="rect">
            <a:avLst/>
          </a:prstGeom>
          <a:solidFill>
            <a:srgbClr val="FEDAFD">
              <a:alpha val="49804"/>
            </a:srgbClr>
          </a:solidFill>
        </p:spPr>
        <p:txBody>
          <a:bodyPr wrap="square" rtlCol="0">
            <a:spAutoFit/>
          </a:bodyPr>
          <a:lstStyle/>
          <a:p>
            <a:pPr algn="just">
              <a:lnSpc>
                <a:spcPct val="107000"/>
              </a:lnSpc>
              <a:spcAft>
                <a:spcPts val="800"/>
              </a:spcAft>
            </a:pPr>
            <a:r>
              <a:rPr lang="es-ES" sz="2200" i="1" dirty="0" smtClean="0">
                <a:ea typeface="Calibri"/>
                <a:cs typeface="Times New Roman"/>
              </a:rPr>
              <a:t>Una relación entre dos variables es </a:t>
            </a:r>
            <a:r>
              <a:rPr lang="es-ES" sz="2200" b="1" i="1" dirty="0" smtClean="0">
                <a:ea typeface="Calibri"/>
                <a:cs typeface="Times New Roman"/>
              </a:rPr>
              <a:t>asimétrica </a:t>
            </a:r>
            <a:r>
              <a:rPr lang="es-ES" sz="2200" i="1" dirty="0" smtClean="0">
                <a:ea typeface="Calibri"/>
                <a:cs typeface="Times New Roman"/>
              </a:rPr>
              <a:t>cuando una de las variables precede (lógica o cronológicamente) a la otra y puede identificarse a una como antecedente y la otra como consecuente. </a:t>
            </a:r>
            <a:endParaRPr lang="es-ES" sz="2200" i="1" dirty="0">
              <a:effectLst/>
              <a:ea typeface="Calibri"/>
              <a:cs typeface="Times New Roman"/>
            </a:endParaRPr>
          </a:p>
        </p:txBody>
      </p:sp>
      <p:sp>
        <p:nvSpPr>
          <p:cNvPr id="6" name="5 CuadroTexto"/>
          <p:cNvSpPr txBox="1"/>
          <p:nvPr/>
        </p:nvSpPr>
        <p:spPr>
          <a:xfrm>
            <a:off x="357158" y="4249830"/>
            <a:ext cx="7887250" cy="769441"/>
          </a:xfrm>
          <a:prstGeom prst="rect">
            <a:avLst/>
          </a:prstGeom>
          <a:noFill/>
        </p:spPr>
        <p:txBody>
          <a:bodyPr wrap="square" rtlCol="0">
            <a:spAutoFit/>
          </a:bodyPr>
          <a:lstStyle/>
          <a:p>
            <a:r>
              <a:rPr lang="es-ES" sz="2200" dirty="0" smtClean="0">
                <a:solidFill>
                  <a:schemeClr val="tx1">
                    <a:lumMod val="75000"/>
                    <a:lumOff val="25000"/>
                  </a:schemeClr>
                </a:solidFill>
              </a:rPr>
              <a:t>A pesar de que una variable cambie a continuación de la otra, esto no autoriza a decir que cambia a causa de la otra.   </a:t>
            </a:r>
          </a:p>
        </p:txBody>
      </p:sp>
    </p:spTree>
    <p:extLst>
      <p:ext uri="{BB962C8B-B14F-4D97-AF65-F5344CB8AC3E}">
        <p14:creationId xmlns:p14="http://schemas.microsoft.com/office/powerpoint/2010/main" val="51087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5229200"/>
            <a:ext cx="6512511" cy="1440160"/>
          </a:xfrm>
        </p:spPr>
        <p:txBody>
          <a:bodyPr/>
          <a:lstStyle/>
          <a:p>
            <a:pPr marL="0" indent="0">
              <a:buNone/>
            </a:pPr>
            <a:r>
              <a:rPr lang="es-ES" dirty="0" smtClean="0"/>
              <a:t>Dirección de la Relación</a:t>
            </a:r>
            <a:endParaRPr lang="es-ES" dirty="0"/>
          </a:p>
        </p:txBody>
      </p:sp>
      <p:sp>
        <p:nvSpPr>
          <p:cNvPr id="3" name="2 Marcador de contenido"/>
          <p:cNvSpPr>
            <a:spLocks noGrp="1"/>
          </p:cNvSpPr>
          <p:nvPr>
            <p:ph sz="quarter" idx="13"/>
          </p:nvPr>
        </p:nvSpPr>
        <p:spPr>
          <a:xfrm>
            <a:off x="1123528" y="476672"/>
            <a:ext cx="6904856" cy="2193424"/>
          </a:xfrm>
        </p:spPr>
        <p:txBody>
          <a:bodyPr/>
          <a:lstStyle/>
          <a:p>
            <a:pPr marL="45720" indent="0" algn="just">
              <a:buNone/>
            </a:pPr>
            <a:r>
              <a:rPr lang="es-ES" dirty="0" smtClean="0"/>
              <a:t>	Otro criterio para clasificar la relación entre variables es la </a:t>
            </a:r>
            <a:r>
              <a:rPr lang="es-ES" b="1" dirty="0" smtClean="0"/>
              <a:t>dirección</a:t>
            </a:r>
            <a:r>
              <a:rPr lang="es-ES" dirty="0" smtClean="0"/>
              <a:t> de ésta. </a:t>
            </a:r>
          </a:p>
        </p:txBody>
      </p:sp>
      <p:sp>
        <p:nvSpPr>
          <p:cNvPr id="4" name="3 CuadroTexto"/>
          <p:cNvSpPr txBox="1"/>
          <p:nvPr/>
        </p:nvSpPr>
        <p:spPr>
          <a:xfrm>
            <a:off x="1271958" y="1500174"/>
            <a:ext cx="6768752" cy="1446550"/>
          </a:xfrm>
          <a:prstGeom prst="rect">
            <a:avLst/>
          </a:prstGeom>
          <a:solidFill>
            <a:srgbClr val="FEDAFD">
              <a:alpha val="49804"/>
            </a:srgbClr>
          </a:solidFill>
        </p:spPr>
        <p:txBody>
          <a:bodyPr wrap="square" rtlCol="0">
            <a:spAutoFit/>
          </a:bodyPr>
          <a:lstStyle/>
          <a:p>
            <a:pPr marL="45720" lvl="0" algn="just">
              <a:spcBef>
                <a:spcPct val="20000"/>
              </a:spcBef>
              <a:spcAft>
                <a:spcPts val="300"/>
              </a:spcAft>
              <a:buClr>
                <a:srgbClr val="F14124">
                  <a:lumMod val="75000"/>
                </a:srgbClr>
              </a:buClr>
              <a:buSzPct val="130000"/>
            </a:pPr>
            <a:r>
              <a:rPr lang="es-ES" sz="2200" i="1" dirty="0" smtClean="0">
                <a:solidFill>
                  <a:prstClr val="black">
                    <a:lumMod val="75000"/>
                    <a:lumOff val="25000"/>
                  </a:prstClr>
                </a:solidFill>
              </a:rPr>
              <a:t>Una dirección entre dos variables medidas a nivel ordinal o superior es </a:t>
            </a:r>
            <a:r>
              <a:rPr lang="es-ES" sz="2200" b="1" i="1" dirty="0" smtClean="0">
                <a:solidFill>
                  <a:prstClr val="black">
                    <a:lumMod val="75000"/>
                    <a:lumOff val="25000"/>
                  </a:prstClr>
                </a:solidFill>
              </a:rPr>
              <a:t>directa</a:t>
            </a:r>
            <a:r>
              <a:rPr lang="es-ES" sz="2200" i="1" dirty="0" smtClean="0">
                <a:solidFill>
                  <a:prstClr val="black">
                    <a:lumMod val="75000"/>
                    <a:lumOff val="25000"/>
                  </a:prstClr>
                </a:solidFill>
              </a:rPr>
              <a:t> (o creciente) si cuando los valores de una de ellas aumentan, también aumentan los de la otra.</a:t>
            </a:r>
            <a:endParaRPr lang="es-ES" sz="2200" i="1" dirty="0">
              <a:solidFill>
                <a:prstClr val="black">
                  <a:lumMod val="75000"/>
                  <a:lumOff val="25000"/>
                </a:prstClr>
              </a:solidFill>
            </a:endParaRPr>
          </a:p>
        </p:txBody>
      </p:sp>
      <p:sp>
        <p:nvSpPr>
          <p:cNvPr id="5" name="4 CuadroTexto"/>
          <p:cNvSpPr txBox="1"/>
          <p:nvPr/>
        </p:nvSpPr>
        <p:spPr>
          <a:xfrm>
            <a:off x="1271958" y="3357562"/>
            <a:ext cx="6768752" cy="1903726"/>
          </a:xfrm>
          <a:prstGeom prst="rect">
            <a:avLst/>
          </a:prstGeom>
          <a:solidFill>
            <a:srgbClr val="FEDAFD">
              <a:alpha val="49804"/>
            </a:srgbClr>
          </a:solidFill>
        </p:spPr>
        <p:txBody>
          <a:bodyPr wrap="square" rtlCol="0">
            <a:spAutoFit/>
          </a:bodyPr>
          <a:lstStyle/>
          <a:p>
            <a:pPr algn="just">
              <a:lnSpc>
                <a:spcPct val="107000"/>
              </a:lnSpc>
              <a:spcAft>
                <a:spcPts val="800"/>
              </a:spcAft>
            </a:pPr>
            <a:r>
              <a:rPr lang="es-ES" sz="2200" i="1" dirty="0" smtClean="0">
                <a:ea typeface="Calibri"/>
                <a:cs typeface="Times New Roman"/>
              </a:rPr>
              <a:t>Una relación entres dos variables de nivel ordinal o superior es </a:t>
            </a:r>
            <a:r>
              <a:rPr lang="es-ES" sz="2200" b="1" i="1" dirty="0" smtClean="0">
                <a:ea typeface="Calibri"/>
                <a:cs typeface="Times New Roman"/>
              </a:rPr>
              <a:t>inversa </a:t>
            </a:r>
            <a:r>
              <a:rPr lang="es-ES" sz="2200" i="1" dirty="0" smtClean="0">
                <a:ea typeface="Calibri"/>
                <a:cs typeface="Times New Roman"/>
              </a:rPr>
              <a:t>(o decreciente) cuando el incremento en los valores de una de ellas van acompañados de la disminución de los valores de la otra. </a:t>
            </a:r>
            <a:endParaRPr lang="es-ES" sz="2200" i="1" dirty="0">
              <a:effectLst/>
              <a:ea typeface="Calibri"/>
              <a:cs typeface="Times New Roman"/>
            </a:endParaRPr>
          </a:p>
        </p:txBody>
      </p:sp>
    </p:spTree>
    <p:extLst>
      <p:ext uri="{BB962C8B-B14F-4D97-AF65-F5344CB8AC3E}">
        <p14:creationId xmlns:p14="http://schemas.microsoft.com/office/powerpoint/2010/main" val="510875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42844" y="71414"/>
          <a:ext cx="7500990" cy="6137072"/>
        </p:xfrm>
        <a:graphic>
          <a:graphicData uri="http://schemas.openxmlformats.org/drawingml/2006/table">
            <a:tbl>
              <a:tblPr firstRow="1" bandRow="1">
                <a:tableStyleId>{5C22544A-7EE6-4342-B048-85BDC9FD1C3A}</a:tableStyleId>
              </a:tblPr>
              <a:tblGrid>
                <a:gridCol w="1250165">
                  <a:extLst>
                    <a:ext uri="{9D8B030D-6E8A-4147-A177-3AD203B41FA5}">
                      <a16:colId xmlns:a16="http://schemas.microsoft.com/office/drawing/2014/main" val="20000"/>
                    </a:ext>
                  </a:extLst>
                </a:gridCol>
                <a:gridCol w="1250165">
                  <a:extLst>
                    <a:ext uri="{9D8B030D-6E8A-4147-A177-3AD203B41FA5}">
                      <a16:colId xmlns:a16="http://schemas.microsoft.com/office/drawing/2014/main" val="20001"/>
                    </a:ext>
                  </a:extLst>
                </a:gridCol>
                <a:gridCol w="1250165">
                  <a:extLst>
                    <a:ext uri="{9D8B030D-6E8A-4147-A177-3AD203B41FA5}">
                      <a16:colId xmlns:a16="http://schemas.microsoft.com/office/drawing/2014/main" val="20002"/>
                    </a:ext>
                  </a:extLst>
                </a:gridCol>
                <a:gridCol w="1250165">
                  <a:extLst>
                    <a:ext uri="{9D8B030D-6E8A-4147-A177-3AD203B41FA5}">
                      <a16:colId xmlns:a16="http://schemas.microsoft.com/office/drawing/2014/main" val="20003"/>
                    </a:ext>
                  </a:extLst>
                </a:gridCol>
                <a:gridCol w="1250165">
                  <a:extLst>
                    <a:ext uri="{9D8B030D-6E8A-4147-A177-3AD203B41FA5}">
                      <a16:colId xmlns:a16="http://schemas.microsoft.com/office/drawing/2014/main" val="20004"/>
                    </a:ext>
                  </a:extLst>
                </a:gridCol>
                <a:gridCol w="1250165">
                  <a:extLst>
                    <a:ext uri="{9D8B030D-6E8A-4147-A177-3AD203B41FA5}">
                      <a16:colId xmlns:a16="http://schemas.microsoft.com/office/drawing/2014/main" val="20005"/>
                    </a:ext>
                  </a:extLst>
                </a:gridCol>
              </a:tblGrid>
              <a:tr h="314060">
                <a:tc>
                  <a:txBody>
                    <a:bodyPr/>
                    <a:lstStyle/>
                    <a:p>
                      <a:pPr algn="ctr">
                        <a:lnSpc>
                          <a:spcPct val="115000"/>
                        </a:lnSpc>
                        <a:spcAft>
                          <a:spcPts val="0"/>
                        </a:spcAft>
                      </a:pPr>
                      <a:r>
                        <a:rPr lang="es-AR" sz="1400" dirty="0" smtClean="0">
                          <a:solidFill>
                            <a:schemeClr val="bg1"/>
                          </a:solidFill>
                          <a:latin typeface="Calibri"/>
                          <a:ea typeface="Times New Roman"/>
                          <a:cs typeface="Times New Roman"/>
                        </a:rPr>
                        <a:t>Ritmo </a:t>
                      </a:r>
                      <a:r>
                        <a:rPr lang="es-AR" sz="1400" dirty="0">
                          <a:solidFill>
                            <a:schemeClr val="bg1"/>
                          </a:solidFill>
                          <a:latin typeface="Calibri"/>
                          <a:ea typeface="Times New Roman"/>
                          <a:cs typeface="Times New Roman"/>
                        </a:rPr>
                        <a:t>de marcha, en </a:t>
                      </a:r>
                      <a:r>
                        <a:rPr lang="es-AR" sz="1400" dirty="0" err="1" smtClean="0">
                          <a:solidFill>
                            <a:schemeClr val="bg1"/>
                          </a:solidFill>
                          <a:latin typeface="Calibri"/>
                          <a:ea typeface="Times New Roman"/>
                          <a:cs typeface="Times New Roman"/>
                        </a:rPr>
                        <a:t>seg</a:t>
                      </a:r>
                      <a:r>
                        <a:rPr lang="es-AR" sz="1400" dirty="0" smtClean="0">
                          <a:solidFill>
                            <a:schemeClr val="bg1"/>
                          </a:solidFill>
                          <a:latin typeface="Calibri"/>
                          <a:ea typeface="Times New Roman"/>
                          <a:cs typeface="Times New Roman"/>
                        </a:rPr>
                        <a:t>.</a:t>
                      </a:r>
                      <a:endParaRPr lang="es-AR" sz="1400" dirty="0">
                        <a:solidFill>
                          <a:schemeClr val="bg1"/>
                        </a:solidFill>
                        <a:latin typeface="Calibri"/>
                        <a:ea typeface="Calibri"/>
                        <a:cs typeface="Times New Roman"/>
                      </a:endParaRPr>
                    </a:p>
                  </a:txBody>
                  <a:tcPr marL="44450" marR="4445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400" dirty="0" smtClean="0">
                          <a:solidFill>
                            <a:schemeClr val="bg1"/>
                          </a:solidFill>
                          <a:latin typeface="Calibri"/>
                          <a:ea typeface="Times New Roman"/>
                          <a:cs typeface="Times New Roman"/>
                        </a:rPr>
                        <a:t>Ritmo </a:t>
                      </a:r>
                      <a:r>
                        <a:rPr lang="es-AR" sz="1400" dirty="0">
                          <a:solidFill>
                            <a:schemeClr val="bg1"/>
                          </a:solidFill>
                          <a:latin typeface="Calibri"/>
                          <a:ea typeface="Times New Roman"/>
                          <a:cs typeface="Times New Roman"/>
                        </a:rPr>
                        <a:t>de </a:t>
                      </a:r>
                      <a:r>
                        <a:rPr lang="es-AR" sz="1400" dirty="0" smtClean="0">
                          <a:solidFill>
                            <a:schemeClr val="bg1"/>
                          </a:solidFill>
                          <a:latin typeface="Calibri"/>
                          <a:ea typeface="Times New Roman"/>
                          <a:cs typeface="Times New Roman"/>
                        </a:rPr>
                        <a:t>ingesta, </a:t>
                      </a:r>
                      <a:r>
                        <a:rPr lang="es-AR" sz="1400" dirty="0">
                          <a:solidFill>
                            <a:schemeClr val="bg1"/>
                          </a:solidFill>
                          <a:latin typeface="Calibri"/>
                          <a:ea typeface="Times New Roman"/>
                          <a:cs typeface="Times New Roman"/>
                        </a:rPr>
                        <a:t>en min</a:t>
                      </a:r>
                      <a:endParaRPr lang="es-AR" sz="1400" dirty="0">
                        <a:solidFill>
                          <a:schemeClr val="bg1"/>
                        </a:solidFill>
                        <a:latin typeface="Calibri"/>
                        <a:ea typeface="Calibri"/>
                        <a:cs typeface="Times New Roman"/>
                      </a:endParaRPr>
                    </a:p>
                  </a:txBody>
                  <a:tcPr marL="44450" marR="44450" marT="0" marB="0" anchor="ctr">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400" dirty="0" smtClean="0">
                          <a:solidFill>
                            <a:srgbClr val="000000"/>
                          </a:solidFill>
                          <a:latin typeface="Calibri"/>
                          <a:ea typeface="Times New Roman"/>
                          <a:cs typeface="Times New Roman"/>
                        </a:rPr>
                        <a:t>Minutos </a:t>
                      </a:r>
                      <a:r>
                        <a:rPr lang="es-AR" sz="1400" dirty="0">
                          <a:solidFill>
                            <a:srgbClr val="000000"/>
                          </a:solidFill>
                          <a:latin typeface="Calibri"/>
                          <a:ea typeface="Times New Roman"/>
                          <a:cs typeface="Times New Roman"/>
                        </a:rPr>
                        <a:t>de sobremesa</a:t>
                      </a:r>
                      <a:endParaRPr lang="es-AR" sz="1400" dirty="0">
                        <a:latin typeface="Calibri"/>
                        <a:ea typeface="Calibri"/>
                        <a:cs typeface="Times New Roman"/>
                      </a:endParaRPr>
                    </a:p>
                  </a:txBody>
                  <a:tcPr marL="44450" marR="44450" marT="0" marB="0" anchor="ctr">
                    <a:lnL w="12700" cap="flat" cmpd="sng" algn="ctr">
                      <a:solidFill>
                        <a:srgbClr val="0000CC"/>
                      </a:solidFill>
                      <a:prstDash val="solid"/>
                      <a:round/>
                      <a:headEnd type="none" w="med" len="med"/>
                      <a:tailEnd type="none" w="med" len="med"/>
                    </a:lnL>
                    <a:solidFill>
                      <a:srgbClr val="93A3DD"/>
                    </a:solidFill>
                  </a:tcPr>
                </a:tc>
                <a:tc>
                  <a:txBody>
                    <a:bodyPr/>
                    <a:lstStyle/>
                    <a:p>
                      <a:pPr algn="ctr">
                        <a:lnSpc>
                          <a:spcPct val="115000"/>
                        </a:lnSpc>
                        <a:spcAft>
                          <a:spcPts val="0"/>
                        </a:spcAft>
                      </a:pPr>
                      <a:r>
                        <a:rPr lang="es-AR" sz="1400" dirty="0" smtClean="0">
                          <a:solidFill>
                            <a:srgbClr val="000000"/>
                          </a:solidFill>
                          <a:latin typeface="Calibri"/>
                          <a:ea typeface="Times New Roman"/>
                          <a:cs typeface="Times New Roman"/>
                        </a:rPr>
                        <a:t>Horas de </a:t>
                      </a:r>
                      <a:r>
                        <a:rPr lang="es-AR" sz="1400" dirty="0">
                          <a:solidFill>
                            <a:srgbClr val="000000"/>
                          </a:solidFill>
                          <a:latin typeface="Calibri"/>
                          <a:ea typeface="Times New Roman"/>
                          <a:cs typeface="Times New Roman"/>
                        </a:rPr>
                        <a:t>sueño nocturno </a:t>
                      </a:r>
                      <a:r>
                        <a:rPr lang="es-AR" sz="1400" dirty="0" smtClean="0">
                          <a:solidFill>
                            <a:srgbClr val="000000"/>
                          </a:solidFill>
                          <a:latin typeface="Calibri"/>
                          <a:ea typeface="Times New Roman"/>
                          <a:cs typeface="Times New Roman"/>
                        </a:rPr>
                        <a:t>por día</a:t>
                      </a:r>
                      <a:endParaRPr lang="es-AR" sz="1400" dirty="0">
                        <a:latin typeface="Calibri"/>
                        <a:ea typeface="Calibri"/>
                        <a:cs typeface="Times New Roman"/>
                      </a:endParaRPr>
                    </a:p>
                  </a:txBody>
                  <a:tcPr marL="44450" marR="44450" marT="0" marB="0" anchor="ctr">
                    <a:solidFill>
                      <a:srgbClr val="93A3DD"/>
                    </a:solidFill>
                  </a:tcPr>
                </a:tc>
                <a:tc>
                  <a:txBody>
                    <a:bodyPr/>
                    <a:lstStyle/>
                    <a:p>
                      <a:pPr algn="ctr">
                        <a:lnSpc>
                          <a:spcPct val="115000"/>
                        </a:lnSpc>
                        <a:spcAft>
                          <a:spcPts val="0"/>
                        </a:spcAft>
                      </a:pPr>
                      <a:r>
                        <a:rPr lang="es-AR" sz="1400" dirty="0" smtClean="0">
                          <a:solidFill>
                            <a:srgbClr val="000000"/>
                          </a:solidFill>
                          <a:latin typeface="Calibri"/>
                          <a:ea typeface="Times New Roman"/>
                          <a:cs typeface="Times New Roman"/>
                        </a:rPr>
                        <a:t>Horas trabajadas por</a:t>
                      </a:r>
                      <a:r>
                        <a:rPr lang="es-AR" sz="1400" baseline="0" dirty="0" smtClean="0">
                          <a:solidFill>
                            <a:srgbClr val="000000"/>
                          </a:solidFill>
                          <a:latin typeface="Calibri"/>
                          <a:ea typeface="Times New Roman"/>
                          <a:cs typeface="Times New Roman"/>
                        </a:rPr>
                        <a:t> día</a:t>
                      </a:r>
                      <a:endParaRPr lang="es-AR" sz="1400" dirty="0">
                        <a:latin typeface="Calibri"/>
                        <a:ea typeface="Calibri"/>
                        <a:cs typeface="Times New Roman"/>
                      </a:endParaRPr>
                    </a:p>
                  </a:txBody>
                  <a:tcPr marL="44450" marR="44450" marT="0" marB="0" anchor="ctr">
                    <a:solidFill>
                      <a:srgbClr val="93A3DD"/>
                    </a:solidFill>
                  </a:tcPr>
                </a:tc>
                <a:tc>
                  <a:txBody>
                    <a:bodyPr/>
                    <a:lstStyle/>
                    <a:p>
                      <a:pPr algn="ctr">
                        <a:lnSpc>
                          <a:spcPct val="115000"/>
                        </a:lnSpc>
                        <a:spcAft>
                          <a:spcPts val="0"/>
                        </a:spcAft>
                      </a:pPr>
                      <a:r>
                        <a:rPr lang="es-AR" sz="1400" dirty="0" smtClean="0">
                          <a:solidFill>
                            <a:srgbClr val="000000"/>
                          </a:solidFill>
                          <a:latin typeface="Calibri"/>
                          <a:ea typeface="Times New Roman"/>
                          <a:cs typeface="Times New Roman"/>
                        </a:rPr>
                        <a:t>Horas </a:t>
                      </a:r>
                      <a:r>
                        <a:rPr lang="es-AR" sz="1400" dirty="0">
                          <a:solidFill>
                            <a:srgbClr val="000000"/>
                          </a:solidFill>
                          <a:latin typeface="Calibri"/>
                          <a:ea typeface="Times New Roman"/>
                          <a:cs typeface="Times New Roman"/>
                        </a:rPr>
                        <a:t>de siesta </a:t>
                      </a:r>
                      <a:r>
                        <a:rPr lang="es-AR" sz="1400" dirty="0" smtClean="0">
                          <a:solidFill>
                            <a:srgbClr val="000000"/>
                          </a:solidFill>
                          <a:latin typeface="Calibri"/>
                          <a:ea typeface="Times New Roman"/>
                          <a:cs typeface="Times New Roman"/>
                        </a:rPr>
                        <a:t>por semana</a:t>
                      </a:r>
                      <a:endParaRPr lang="es-AR" sz="1400" dirty="0">
                        <a:latin typeface="Calibri"/>
                        <a:ea typeface="Calibri"/>
                        <a:cs typeface="Times New Roman"/>
                      </a:endParaRPr>
                    </a:p>
                  </a:txBody>
                  <a:tcPr marL="44450" marR="44450" marT="0" marB="0" anchor="ctr">
                    <a:solidFill>
                      <a:srgbClr val="93A3DD"/>
                    </a:solidFill>
                  </a:tcPr>
                </a:tc>
                <a:extLst>
                  <a:ext uri="{0D108BD9-81ED-4DB2-BD59-A6C34878D82A}">
                    <a16:rowId xmlns:a16="http://schemas.microsoft.com/office/drawing/2014/main" val="10000"/>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66</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30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10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8</a:t>
                      </a:r>
                      <a:endParaRPr lang="es-AR" sz="1100" dirty="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6</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tc>
                <a:extLst>
                  <a:ext uri="{0D108BD9-81ED-4DB2-BD59-A6C34878D82A}">
                    <a16:rowId xmlns:a16="http://schemas.microsoft.com/office/drawing/2014/main" val="10001"/>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60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27</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8</a:t>
                      </a:r>
                      <a:endParaRPr lang="es-AR" sz="1100" dirty="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8</a:t>
                      </a:r>
                      <a:endParaRPr lang="es-AR" sz="1100" dirty="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5</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02"/>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68</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26</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6</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6</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03"/>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55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21</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7</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6</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0</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04"/>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50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20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7</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2</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05"/>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50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15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0</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7</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12</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4</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06"/>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62</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35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25</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9</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3</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07"/>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54</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12</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0</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3</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08"/>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47</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10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0</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6</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12</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5</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09"/>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55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30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5</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7</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4</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0"/>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45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13</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0</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6</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13</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4</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1"/>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57</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17</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6</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4</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2"/>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58</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25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5</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6</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3"/>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65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36</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9</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6</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9</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4"/>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70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36</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12</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12</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4</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10</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5"/>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63</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25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13</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7</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4</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6"/>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75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40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15</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4</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5</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7"/>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65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23</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12</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2</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8"/>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60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20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9</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8</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10</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0</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19"/>
                  </a:ext>
                </a:extLst>
              </a:tr>
              <a:tr h="270049">
                <a:tc>
                  <a:txBody>
                    <a:bodyPr/>
                    <a:lstStyle/>
                    <a:p>
                      <a:pPr algn="ctr">
                        <a:lnSpc>
                          <a:spcPct val="115000"/>
                        </a:lnSpc>
                        <a:spcAft>
                          <a:spcPts val="0"/>
                        </a:spcAft>
                      </a:pPr>
                      <a:r>
                        <a:rPr lang="es-AR" sz="1100" dirty="0">
                          <a:solidFill>
                            <a:srgbClr val="000000"/>
                          </a:solidFill>
                          <a:latin typeface="Calibri"/>
                          <a:ea typeface="Times New Roman"/>
                          <a:cs typeface="Times New Roman"/>
                        </a:rPr>
                        <a:t>80</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dirty="0">
                          <a:solidFill>
                            <a:srgbClr val="000000"/>
                          </a:solidFill>
                          <a:latin typeface="Calibri"/>
                          <a:ea typeface="Times New Roman"/>
                          <a:cs typeface="Times New Roman"/>
                        </a:rPr>
                        <a:t>35</a:t>
                      </a:r>
                      <a:endParaRPr lang="es-AR" sz="1100" dirty="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lnR w="12700" cap="flat" cmpd="sng" algn="ctr">
                      <a:solidFill>
                        <a:srgbClr val="0000CC"/>
                      </a:solidFill>
                      <a:prstDash val="solid"/>
                      <a:round/>
                      <a:headEnd type="none" w="med" len="med"/>
                      <a:tailEnd type="none" w="med" len="med"/>
                    </a:lnR>
                    <a:lnT w="12700" cap="flat" cmpd="sng" algn="ctr">
                      <a:solidFill>
                        <a:srgbClr val="0000CC"/>
                      </a:solidFill>
                      <a:prstDash val="solid"/>
                      <a:round/>
                      <a:headEnd type="none" w="med" len="med"/>
                      <a:tailEnd type="none" w="med" len="med"/>
                    </a:lnT>
                    <a:lnB w="12700" cap="flat" cmpd="sng" algn="ctr">
                      <a:solidFill>
                        <a:srgbClr val="0000CC"/>
                      </a:solidFill>
                      <a:prstDash val="solid"/>
                      <a:round/>
                      <a:headEnd type="none" w="med" len="med"/>
                      <a:tailEnd type="none" w="med" len="med"/>
                    </a:lnB>
                    <a:cell3D prstMaterial="dkEdge">
                      <a:bevel w="77470" h="12700" prst="softRound"/>
                      <a:lightRig rig="flood" dir="t"/>
                    </a:cell3D>
                  </a:tcPr>
                </a:tc>
                <a:tc>
                  <a:txBody>
                    <a:bodyPr/>
                    <a:lstStyle/>
                    <a:p>
                      <a:pPr algn="ctr">
                        <a:lnSpc>
                          <a:spcPct val="115000"/>
                        </a:lnSpc>
                        <a:spcAft>
                          <a:spcPts val="0"/>
                        </a:spcAft>
                      </a:pPr>
                      <a:r>
                        <a:rPr lang="es-AR" sz="1100">
                          <a:solidFill>
                            <a:srgbClr val="000000"/>
                          </a:solidFill>
                          <a:latin typeface="Calibri"/>
                          <a:ea typeface="Times New Roman"/>
                          <a:cs typeface="Times New Roman"/>
                        </a:rPr>
                        <a:t>20</a:t>
                      </a:r>
                      <a:endParaRPr lang="es-AR" sz="1100">
                        <a:latin typeface="Calibri"/>
                        <a:ea typeface="Calibri"/>
                        <a:cs typeface="Times New Roman"/>
                      </a:endParaRPr>
                    </a:p>
                  </a:txBody>
                  <a:tcPr marL="44450" marR="44450" marT="0" marB="0" anchor="b">
                    <a:lnL w="12700" cap="flat" cmpd="sng" algn="ctr">
                      <a:solidFill>
                        <a:srgbClr val="0000CC"/>
                      </a:solidFill>
                      <a:prstDash val="solid"/>
                      <a:round/>
                      <a:headEnd type="none" w="med" len="med"/>
                      <a:tailEnd type="none" w="med" len="med"/>
                    </a:lnL>
                  </a:tcPr>
                </a:tc>
                <a:tc>
                  <a:txBody>
                    <a:bodyPr/>
                    <a:lstStyle/>
                    <a:p>
                      <a:pPr algn="ctr">
                        <a:lnSpc>
                          <a:spcPct val="115000"/>
                        </a:lnSpc>
                        <a:spcAft>
                          <a:spcPts val="0"/>
                        </a:spcAft>
                      </a:pPr>
                      <a:r>
                        <a:rPr lang="es-AR" sz="1100">
                          <a:solidFill>
                            <a:srgbClr val="000000"/>
                          </a:solidFill>
                          <a:latin typeface="Calibri"/>
                          <a:ea typeface="Times New Roman"/>
                          <a:cs typeface="Times New Roman"/>
                        </a:rPr>
                        <a:t>9</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a:solidFill>
                            <a:srgbClr val="000000"/>
                          </a:solidFill>
                          <a:latin typeface="Calibri"/>
                          <a:ea typeface="Times New Roman"/>
                          <a:cs typeface="Times New Roman"/>
                        </a:rPr>
                        <a:t>4</a:t>
                      </a:r>
                      <a:endParaRPr lang="es-AR" sz="1100">
                        <a:latin typeface="Calibri"/>
                        <a:ea typeface="Calibri"/>
                        <a:cs typeface="Times New Roman"/>
                      </a:endParaRPr>
                    </a:p>
                  </a:txBody>
                  <a:tcPr marL="44450" marR="44450" marT="0" marB="0" anchor="b"/>
                </a:tc>
                <a:tc>
                  <a:txBody>
                    <a:bodyPr/>
                    <a:lstStyle/>
                    <a:p>
                      <a:pPr algn="ctr">
                        <a:lnSpc>
                          <a:spcPct val="115000"/>
                        </a:lnSpc>
                        <a:spcAft>
                          <a:spcPts val="0"/>
                        </a:spcAft>
                      </a:pPr>
                      <a:r>
                        <a:rPr lang="es-AR" sz="1100" dirty="0">
                          <a:solidFill>
                            <a:srgbClr val="000000"/>
                          </a:solidFill>
                          <a:latin typeface="Calibri"/>
                          <a:ea typeface="Times New Roman"/>
                          <a:cs typeface="Times New Roman"/>
                        </a:rPr>
                        <a:t>14</a:t>
                      </a:r>
                      <a:endParaRPr lang="es-AR" sz="1100" dirty="0">
                        <a:latin typeface="Calibri"/>
                        <a:ea typeface="Calibri"/>
                        <a:cs typeface="Times New Roman"/>
                      </a:endParaRPr>
                    </a:p>
                  </a:txBody>
                  <a:tcPr marL="44450" marR="44450" marT="0" marB="0" anchor="b"/>
                </a:tc>
                <a:extLst>
                  <a:ext uri="{0D108BD9-81ED-4DB2-BD59-A6C34878D82A}">
                    <a16:rowId xmlns:a16="http://schemas.microsoft.com/office/drawing/2014/main" val="10020"/>
                  </a:ext>
                </a:extLst>
              </a:tr>
            </a:tbl>
          </a:graphicData>
        </a:graphic>
      </p:graphicFrame>
      <p:sp>
        <p:nvSpPr>
          <p:cNvPr id="3" name="2 Rectángulo"/>
          <p:cNvSpPr/>
          <p:nvPr/>
        </p:nvSpPr>
        <p:spPr>
          <a:xfrm>
            <a:off x="7215206" y="6286520"/>
            <a:ext cx="1778051" cy="461665"/>
          </a:xfrm>
          <a:prstGeom prst="rect">
            <a:avLst/>
          </a:prstGeom>
        </p:spPr>
        <p:txBody>
          <a:bodyPr wrap="none">
            <a:spAutoFit/>
          </a:bodyPr>
          <a:lstStyle/>
          <a:p>
            <a:r>
              <a:rPr lang="es-ES" sz="2400" b="1" dirty="0" smtClean="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rPr>
              <a:t>Situación 2</a:t>
            </a:r>
            <a:endParaRPr lang="es-E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a:xfrm>
            <a:off x="1763688" y="5523007"/>
            <a:ext cx="7060220" cy="1143000"/>
          </a:xfrm>
        </p:spPr>
        <p:txBody>
          <a:bodyPr/>
          <a:lstStyle/>
          <a:p>
            <a:pPr>
              <a:buNone/>
            </a:pPr>
            <a:r>
              <a:rPr lang="es-ES" dirty="0" smtClean="0"/>
              <a:t>Diagrama de Dispersión</a:t>
            </a:r>
            <a:br>
              <a:rPr lang="es-ES" dirty="0" smtClean="0"/>
            </a:br>
            <a:r>
              <a:rPr lang="es-ES" sz="2400" dirty="0" smtClean="0"/>
              <a:t>Situación 2</a:t>
            </a:r>
            <a:endParaRPr lang="es-ES" sz="2400" dirty="0"/>
          </a:p>
        </p:txBody>
      </p:sp>
      <p:pic>
        <p:nvPicPr>
          <p:cNvPr id="5" name="4 Marcador de contenido" descr="Ritmo de vida actual.png"/>
          <p:cNvPicPr>
            <a:picLocks noGrp="1" noChangeAspect="1"/>
          </p:cNvPicPr>
          <p:nvPr>
            <p:ph sz="quarter" idx="13"/>
          </p:nvPr>
        </p:nvPicPr>
        <p:blipFill>
          <a:blip r:embed="rId2"/>
          <a:stretch>
            <a:fillRect/>
          </a:stretch>
        </p:blipFill>
        <p:spPr>
          <a:xfrm>
            <a:off x="1297994" y="1288656"/>
            <a:ext cx="6400800" cy="3252981"/>
          </a:xfrm>
        </p:spPr>
      </p:pic>
      <p:sp>
        <p:nvSpPr>
          <p:cNvPr id="6" name="5 CuadroTexto"/>
          <p:cNvSpPr txBox="1"/>
          <p:nvPr/>
        </p:nvSpPr>
        <p:spPr>
          <a:xfrm>
            <a:off x="928662" y="1714488"/>
            <a:ext cx="369332" cy="2401318"/>
          </a:xfrm>
          <a:prstGeom prst="rect">
            <a:avLst/>
          </a:prstGeom>
          <a:noFill/>
        </p:spPr>
        <p:txBody>
          <a:bodyPr vert="vert270" wrap="square" rtlCol="0" anchor="ctr">
            <a:spAutoFit/>
          </a:bodyPr>
          <a:lstStyle/>
          <a:p>
            <a:pPr algn="ctr"/>
            <a:r>
              <a:rPr lang="es-ES" sz="1100" b="1" dirty="0" smtClean="0">
                <a:latin typeface="Verdana" pitchFamily="34" charset="0"/>
                <a:ea typeface="Verdana" pitchFamily="34" charset="0"/>
                <a:cs typeface="Verdana" pitchFamily="34" charset="0"/>
              </a:rPr>
              <a:t>Ritmo de ingesta en min</a:t>
            </a:r>
            <a:r>
              <a:rPr lang="es-ES" sz="1200" b="1" dirty="0" smtClean="0">
                <a:latin typeface="Calibri" pitchFamily="34" charset="0"/>
                <a:cs typeface="Calibri" pitchFamily="34" charset="0"/>
              </a:rPr>
              <a:t>.</a:t>
            </a:r>
            <a:endParaRPr lang="es-ES" sz="1200" b="1" dirty="0">
              <a:latin typeface="Calibri" pitchFamily="34" charset="0"/>
              <a:cs typeface="Calibri" pitchFamily="34" charset="0"/>
            </a:endParaRPr>
          </a:p>
        </p:txBody>
      </p:sp>
      <p:sp>
        <p:nvSpPr>
          <p:cNvPr id="7" name="6 CuadroTexto"/>
          <p:cNvSpPr txBox="1"/>
          <p:nvPr/>
        </p:nvSpPr>
        <p:spPr>
          <a:xfrm>
            <a:off x="857224" y="4929198"/>
            <a:ext cx="4286280" cy="615553"/>
          </a:xfrm>
          <a:prstGeom prst="rect">
            <a:avLst/>
          </a:prstGeom>
          <a:noFill/>
        </p:spPr>
        <p:txBody>
          <a:bodyPr wrap="square" rtlCol="0">
            <a:spAutoFit/>
          </a:bodyPr>
          <a:lstStyle/>
          <a:p>
            <a:r>
              <a:rPr lang="es-ES" sz="1600" dirty="0" smtClean="0"/>
              <a:t>Ejemplo de relación directa entre variables</a:t>
            </a:r>
          </a:p>
          <a:p>
            <a:pPr algn="r"/>
            <a:endParaRPr lang="es-ES" dirty="0" smtClean="0"/>
          </a:p>
        </p:txBody>
      </p:sp>
      <p:sp>
        <p:nvSpPr>
          <p:cNvPr id="9" name="8 CuadroTexto"/>
          <p:cNvSpPr txBox="1"/>
          <p:nvPr/>
        </p:nvSpPr>
        <p:spPr>
          <a:xfrm>
            <a:off x="667278" y="404664"/>
            <a:ext cx="8001056" cy="646331"/>
          </a:xfrm>
          <a:prstGeom prst="rect">
            <a:avLst/>
          </a:prstGeom>
          <a:noFill/>
        </p:spPr>
        <p:txBody>
          <a:bodyPr wrap="square" rtlCol="0">
            <a:spAutoFit/>
          </a:bodyPr>
          <a:lstStyle/>
          <a:p>
            <a:r>
              <a:rPr lang="es-ES" dirty="0" smtClean="0"/>
              <a:t>Presentación del comportamiento conjunto de dos variables mediante un gráfico (gráfico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1 Marcador de contenido"/>
          <p:cNvGraphicFramePr>
            <a:graphicFrameLocks/>
          </p:cNvGraphicFramePr>
          <p:nvPr/>
        </p:nvGraphicFramePr>
        <p:xfrm>
          <a:off x="214282" y="3714776"/>
          <a:ext cx="4143435" cy="2643072"/>
        </p:xfrm>
        <a:graphic>
          <a:graphicData uri="http://schemas.openxmlformats.org/drawingml/2006/table">
            <a:tbl>
              <a:tblPr firstRow="1" bandRow="1">
                <a:tableStyleId>{5C22544A-7EE6-4342-B048-85BDC9FD1C3A}</a:tableStyleId>
              </a:tblPr>
              <a:tblGrid>
                <a:gridCol w="1571636">
                  <a:extLst>
                    <a:ext uri="{9D8B030D-6E8A-4147-A177-3AD203B41FA5}">
                      <a16:colId xmlns:a16="http://schemas.microsoft.com/office/drawing/2014/main" val="20000"/>
                    </a:ext>
                  </a:extLst>
                </a:gridCol>
                <a:gridCol w="857287">
                  <a:extLst>
                    <a:ext uri="{9D8B030D-6E8A-4147-A177-3AD203B41FA5}">
                      <a16:colId xmlns:a16="http://schemas.microsoft.com/office/drawing/2014/main" val="20001"/>
                    </a:ext>
                  </a:extLst>
                </a:gridCol>
                <a:gridCol w="857256">
                  <a:extLst>
                    <a:ext uri="{9D8B030D-6E8A-4147-A177-3AD203B41FA5}">
                      <a16:colId xmlns:a16="http://schemas.microsoft.com/office/drawing/2014/main" val="20002"/>
                    </a:ext>
                  </a:extLst>
                </a:gridCol>
                <a:gridCol w="857256">
                  <a:extLst>
                    <a:ext uri="{9D8B030D-6E8A-4147-A177-3AD203B41FA5}">
                      <a16:colId xmlns:a16="http://schemas.microsoft.com/office/drawing/2014/main" val="20003"/>
                    </a:ext>
                  </a:extLst>
                </a:gridCol>
              </a:tblGrid>
              <a:tr h="345921">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Etapa vital del</a:t>
                      </a:r>
                      <a:r>
                        <a:rPr lang="es-ES" baseline="0" dirty="0" smtClean="0"/>
                        <a:t> paciente </a:t>
                      </a:r>
                      <a:r>
                        <a:rPr lang="es-ES" sz="1700" b="0" baseline="0" dirty="0" smtClean="0"/>
                        <a:t>(antecedente)</a:t>
                      </a:r>
                      <a:endParaRPr lang="es-ES" sz="1700" b="0" dirty="0" smtClean="0"/>
                    </a:p>
                  </a:txBody>
                  <a:tcPr anchor="b"/>
                </a:tc>
                <a:tc gridSpan="3">
                  <a:txBody>
                    <a:bodyPr/>
                    <a:lstStyle/>
                    <a:p>
                      <a:pPr algn="ctr"/>
                      <a:r>
                        <a:rPr lang="es-ES" dirty="0" smtClean="0"/>
                        <a:t>Inclusión</a:t>
                      </a:r>
                      <a:r>
                        <a:rPr lang="es-ES" baseline="0" dirty="0" smtClean="0"/>
                        <a:t> de la familia </a:t>
                      </a:r>
                      <a:r>
                        <a:rPr lang="es-ES" sz="1600" b="0" baseline="0" dirty="0" smtClean="0"/>
                        <a:t>(consecuente)</a:t>
                      </a:r>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2478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tc>
                <a:tc>
                  <a:txBody>
                    <a:bodyPr/>
                    <a:lstStyle/>
                    <a:p>
                      <a:pPr algn="ctr">
                        <a:spcAft>
                          <a:spcPts val="0"/>
                        </a:spcAft>
                      </a:pPr>
                      <a:r>
                        <a:rPr lang="es-AR" sz="1600" kern="1200" dirty="0" smtClean="0">
                          <a:solidFill>
                            <a:schemeClr val="dk1"/>
                          </a:solidFill>
                          <a:latin typeface="+mn-lt"/>
                          <a:ea typeface="+mn-ea"/>
                          <a:cs typeface="+mn-cs"/>
                        </a:rPr>
                        <a:t>Sí</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No</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Totales</a:t>
                      </a:r>
                      <a:endParaRPr lang="es-ES" sz="1600" kern="1200" dirty="0" smtClean="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45921">
                <a:tc>
                  <a:txBody>
                    <a:bodyPr/>
                    <a:lstStyle/>
                    <a:p>
                      <a:r>
                        <a:rPr lang="es-ES" sz="1600" dirty="0" smtClean="0"/>
                        <a:t>Niñez</a:t>
                      </a:r>
                      <a:endParaRPr lang="es-ES" sz="1600" dirty="0"/>
                    </a:p>
                  </a:txBody>
                  <a:tcPr/>
                </a:tc>
                <a:tc>
                  <a:txBody>
                    <a:bodyPr/>
                    <a:lstStyle/>
                    <a:p>
                      <a:pPr algn="ctr">
                        <a:spcAft>
                          <a:spcPts val="0"/>
                        </a:spcAft>
                      </a:pPr>
                      <a:r>
                        <a:rPr lang="es-AR" sz="1500" b="1" kern="1200" dirty="0" smtClean="0">
                          <a:solidFill>
                            <a:srgbClr val="0000CC"/>
                          </a:solidFill>
                          <a:latin typeface="+mn-lt"/>
                          <a:ea typeface="+mn-ea"/>
                          <a:cs typeface="+mn-cs"/>
                        </a:rPr>
                        <a:t>0,68</a:t>
                      </a:r>
                      <a:endParaRPr lang="es-ES" sz="1500" b="1" kern="1200" dirty="0" smtClean="0">
                        <a:solidFill>
                          <a:srgbClr val="0000CC"/>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0,32</a:t>
                      </a:r>
                      <a:endParaRPr lang="es-ES" sz="1500" kern="1200" dirty="0" smtClean="0">
                        <a:solidFill>
                          <a:schemeClr val="dk1"/>
                        </a:solidFill>
                        <a:latin typeface="+mn-lt"/>
                        <a:ea typeface="+mn-ea"/>
                        <a:cs typeface="+mn-cs"/>
                      </a:endParaRPr>
                    </a:p>
                  </a:txBody>
                  <a:tcPr marL="68580" marR="68580" marT="0" marB="0" anchor="ctr"/>
                </a:tc>
                <a:tc>
                  <a:txBody>
                    <a:bodyPr/>
                    <a:lstStyle/>
                    <a:p>
                      <a:pPr algn="ctr">
                        <a:spcAft>
                          <a:spcPts val="0"/>
                        </a:spcAft>
                      </a:pPr>
                      <a:r>
                        <a:rPr lang="es-ES" sz="1500" kern="1200" dirty="0" smtClean="0">
                          <a:solidFill>
                            <a:schemeClr val="dk1"/>
                          </a:solidFill>
                          <a:latin typeface="+mn-lt"/>
                          <a:ea typeface="+mn-ea"/>
                          <a:cs typeface="+mn-cs"/>
                        </a:rPr>
                        <a:t>1</a:t>
                      </a:r>
                    </a:p>
                  </a:txBody>
                  <a:tcPr marL="68580" marR="68580" marT="0" marB="0" anchor="ctr"/>
                </a:tc>
                <a:extLst>
                  <a:ext uri="{0D108BD9-81ED-4DB2-BD59-A6C34878D82A}">
                    <a16:rowId xmlns:a16="http://schemas.microsoft.com/office/drawing/2014/main" val="10002"/>
                  </a:ext>
                </a:extLst>
              </a:tr>
              <a:tr h="358395">
                <a:tc>
                  <a:txBody>
                    <a:bodyPr/>
                    <a:lstStyle/>
                    <a:p>
                      <a:r>
                        <a:rPr lang="es-ES" sz="1600" dirty="0" smtClean="0"/>
                        <a:t>Adolescencia</a:t>
                      </a:r>
                      <a:endParaRPr lang="es-ES" sz="1600" dirty="0"/>
                    </a:p>
                  </a:txBody>
                  <a:tcPr/>
                </a:tc>
                <a:tc>
                  <a:txBody>
                    <a:bodyPr/>
                    <a:lstStyle/>
                    <a:p>
                      <a:pPr marL="0" algn="ctr" defTabSz="914400" rtl="0" eaLnBrk="1" latinLnBrk="0" hangingPunct="1">
                        <a:spcAft>
                          <a:spcPts val="0"/>
                        </a:spcAft>
                      </a:pPr>
                      <a:r>
                        <a:rPr lang="es-AR" sz="1500" kern="1200" dirty="0" smtClean="0">
                          <a:solidFill>
                            <a:schemeClr val="dk1"/>
                          </a:solidFill>
                          <a:latin typeface="+mn-lt"/>
                          <a:ea typeface="+mn-ea"/>
                          <a:cs typeface="+mn-cs"/>
                        </a:rPr>
                        <a:t>0,25</a:t>
                      </a:r>
                      <a:endParaRPr lang="es-ES" sz="15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1" kern="1200" dirty="0" smtClean="0">
                          <a:solidFill>
                            <a:srgbClr val="0000CC"/>
                          </a:solidFill>
                          <a:latin typeface="+mn-lt"/>
                          <a:ea typeface="+mn-ea"/>
                          <a:cs typeface="+mn-cs"/>
                        </a:rPr>
                        <a:t>0,75</a:t>
                      </a:r>
                      <a:endParaRPr lang="es-ES" sz="1500" b="1" kern="1200" dirty="0" smtClean="0">
                        <a:solidFill>
                          <a:srgbClr val="0000CC"/>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1" kern="1200" dirty="0" smtClean="0">
                          <a:solidFill>
                            <a:schemeClr val="tx1"/>
                          </a:solidFill>
                          <a:latin typeface="+mn-lt"/>
                          <a:ea typeface="+mn-ea"/>
                          <a:cs typeface="+mn-cs"/>
                        </a:rPr>
                        <a:t>1</a:t>
                      </a:r>
                    </a:p>
                  </a:txBody>
                  <a:tcPr marL="68580" marR="68580" marT="0" marB="0" anchor="ctr"/>
                </a:tc>
                <a:extLst>
                  <a:ext uri="{0D108BD9-81ED-4DB2-BD59-A6C34878D82A}">
                    <a16:rowId xmlns:a16="http://schemas.microsoft.com/office/drawing/2014/main" val="10003"/>
                  </a:ext>
                </a:extLst>
              </a:tr>
              <a:tr h="358395">
                <a:tc>
                  <a:txBody>
                    <a:bodyPr/>
                    <a:lstStyle/>
                    <a:p>
                      <a:r>
                        <a:rPr lang="es-ES" sz="1600" dirty="0" smtClean="0"/>
                        <a:t>Adultez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0,125</a:t>
                      </a:r>
                      <a:endParaRPr lang="es-ES" sz="1500" kern="1200" dirty="0" smtClean="0">
                        <a:solidFill>
                          <a:schemeClr val="dk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1" kern="1200" dirty="0" smtClean="0">
                          <a:solidFill>
                            <a:srgbClr val="0000CC"/>
                          </a:solidFill>
                          <a:latin typeface="+mn-lt"/>
                          <a:ea typeface="+mn-ea"/>
                          <a:cs typeface="+mn-cs"/>
                        </a:rPr>
                        <a:t>0,875</a:t>
                      </a:r>
                      <a:endParaRPr lang="es-ES" sz="1500" b="1" kern="1200" dirty="0" smtClean="0">
                        <a:solidFill>
                          <a:srgbClr val="0000CC"/>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1" kern="1200" dirty="0" smtClean="0">
                          <a:solidFill>
                            <a:schemeClr val="tx1"/>
                          </a:solidFill>
                          <a:latin typeface="+mn-lt"/>
                          <a:ea typeface="+mn-ea"/>
                          <a:cs typeface="+mn-cs"/>
                        </a:rPr>
                        <a:t>1</a:t>
                      </a:r>
                    </a:p>
                  </a:txBody>
                  <a:tcPr marL="68580" marR="68580" marT="0" marB="0" anchor="ctr"/>
                </a:tc>
                <a:extLst>
                  <a:ext uri="{0D108BD9-81ED-4DB2-BD59-A6C34878D82A}">
                    <a16:rowId xmlns:a16="http://schemas.microsoft.com/office/drawing/2014/main" val="10004"/>
                  </a:ext>
                </a:extLst>
              </a:tr>
              <a:tr h="181269">
                <a:tc>
                  <a:txBody>
                    <a:bodyPr/>
                    <a:lstStyle/>
                    <a:p>
                      <a:r>
                        <a:rPr lang="es-ES" sz="1600" dirty="0" smtClean="0"/>
                        <a:t>Vejez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1" kern="1200" dirty="0" smtClean="0">
                          <a:solidFill>
                            <a:srgbClr val="0000CC"/>
                          </a:solidFill>
                          <a:latin typeface="+mn-lt"/>
                          <a:ea typeface="+mn-ea"/>
                          <a:cs typeface="+mn-cs"/>
                        </a:rPr>
                        <a:t>0,866</a:t>
                      </a:r>
                      <a:endParaRPr lang="es-ES" sz="1500" b="1" kern="1200" dirty="0" smtClean="0">
                        <a:solidFill>
                          <a:srgbClr val="0000CC"/>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0,133</a:t>
                      </a:r>
                      <a:endParaRPr lang="es-ES" sz="15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1" kern="1200" dirty="0" smtClean="0">
                          <a:solidFill>
                            <a:schemeClr val="tx1"/>
                          </a:solidFill>
                          <a:latin typeface="+mn-lt"/>
                          <a:ea typeface="+mn-ea"/>
                          <a:cs typeface="+mn-cs"/>
                        </a:rPr>
                        <a:t>1</a:t>
                      </a:r>
                    </a:p>
                  </a:txBody>
                  <a:tcPr marL="68580" marR="68580" marT="0" marB="0" anchor="ctr"/>
                </a:tc>
                <a:extLst>
                  <a:ext uri="{0D108BD9-81ED-4DB2-BD59-A6C34878D82A}">
                    <a16:rowId xmlns:a16="http://schemas.microsoft.com/office/drawing/2014/main" val="10005"/>
                  </a:ext>
                </a:extLst>
              </a:tr>
              <a:tr h="345921">
                <a:tc>
                  <a:txBody>
                    <a:bodyPr/>
                    <a:lstStyle/>
                    <a:p>
                      <a:r>
                        <a:rPr lang="es-ES" sz="1600" dirty="0" smtClean="0"/>
                        <a:t>Totales</a:t>
                      </a:r>
                      <a:endParaRPr lang="es-ES" sz="1600" dirty="0"/>
                    </a:p>
                  </a:txBody>
                  <a:tcPr anchor="b"/>
                </a:tc>
                <a:tc>
                  <a:txBody>
                    <a:bodyPr/>
                    <a:lstStyle/>
                    <a:p>
                      <a:pPr algn="ctr"/>
                      <a:r>
                        <a:rPr lang="es-ES" sz="1500" dirty="0" smtClean="0"/>
                        <a:t>0,40</a:t>
                      </a:r>
                      <a:endParaRPr lang="es-ES" sz="1500" dirty="0"/>
                    </a:p>
                  </a:txBody>
                  <a:tcPr anchor="ctr"/>
                </a:tc>
                <a:tc>
                  <a:txBody>
                    <a:bodyPr/>
                    <a:lstStyle/>
                    <a:p>
                      <a:pPr algn="ctr"/>
                      <a:r>
                        <a:rPr lang="es-ES" sz="1500" dirty="0" smtClean="0"/>
                        <a:t>0,60</a:t>
                      </a:r>
                      <a:endParaRPr lang="es-ES" sz="1500" dirty="0"/>
                    </a:p>
                  </a:txBody>
                  <a:tcPr anchor="ctr"/>
                </a:tc>
                <a:tc>
                  <a:txBody>
                    <a:bodyPr/>
                    <a:lstStyle/>
                    <a:p>
                      <a:pPr algn="ctr"/>
                      <a:r>
                        <a:rPr lang="es-ES" sz="1500" dirty="0" smtClean="0"/>
                        <a:t>1</a:t>
                      </a:r>
                      <a:endParaRPr lang="es-ES" sz="1500" dirty="0"/>
                    </a:p>
                  </a:txBody>
                  <a:tcPr anchor="ctr"/>
                </a:tc>
                <a:extLst>
                  <a:ext uri="{0D108BD9-81ED-4DB2-BD59-A6C34878D82A}">
                    <a16:rowId xmlns:a16="http://schemas.microsoft.com/office/drawing/2014/main" val="10006"/>
                  </a:ext>
                </a:extLst>
              </a:tr>
            </a:tbl>
          </a:graphicData>
        </a:graphic>
      </p:graphicFrame>
      <p:sp>
        <p:nvSpPr>
          <p:cNvPr id="16" name="15 Rectángulo"/>
          <p:cNvSpPr/>
          <p:nvPr/>
        </p:nvSpPr>
        <p:spPr>
          <a:xfrm>
            <a:off x="1785918" y="5000660"/>
            <a:ext cx="2500330" cy="285752"/>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p:cNvSpPr/>
          <p:nvPr/>
        </p:nvSpPr>
        <p:spPr>
          <a:xfrm>
            <a:off x="1785918" y="4643470"/>
            <a:ext cx="2500330" cy="303612"/>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Rectángulo"/>
          <p:cNvSpPr/>
          <p:nvPr/>
        </p:nvSpPr>
        <p:spPr>
          <a:xfrm>
            <a:off x="1785918" y="5715040"/>
            <a:ext cx="2500330" cy="285752"/>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Rectángulo"/>
          <p:cNvSpPr/>
          <p:nvPr/>
        </p:nvSpPr>
        <p:spPr>
          <a:xfrm>
            <a:off x="1785918" y="5357850"/>
            <a:ext cx="2500330" cy="285752"/>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0" name="11 Marcador de contenido"/>
          <p:cNvGraphicFramePr>
            <a:graphicFrameLocks/>
          </p:cNvGraphicFramePr>
          <p:nvPr/>
        </p:nvGraphicFramePr>
        <p:xfrm>
          <a:off x="4643438" y="3714752"/>
          <a:ext cx="4143435" cy="2643072"/>
        </p:xfrm>
        <a:graphic>
          <a:graphicData uri="http://schemas.openxmlformats.org/drawingml/2006/table">
            <a:tbl>
              <a:tblPr firstRow="1" bandRow="1">
                <a:tableStyleId>{5C22544A-7EE6-4342-B048-85BDC9FD1C3A}</a:tableStyleId>
              </a:tblPr>
              <a:tblGrid>
                <a:gridCol w="1571636">
                  <a:extLst>
                    <a:ext uri="{9D8B030D-6E8A-4147-A177-3AD203B41FA5}">
                      <a16:colId xmlns:a16="http://schemas.microsoft.com/office/drawing/2014/main" val="20000"/>
                    </a:ext>
                  </a:extLst>
                </a:gridCol>
                <a:gridCol w="857287">
                  <a:extLst>
                    <a:ext uri="{9D8B030D-6E8A-4147-A177-3AD203B41FA5}">
                      <a16:colId xmlns:a16="http://schemas.microsoft.com/office/drawing/2014/main" val="20001"/>
                    </a:ext>
                  </a:extLst>
                </a:gridCol>
                <a:gridCol w="857256">
                  <a:extLst>
                    <a:ext uri="{9D8B030D-6E8A-4147-A177-3AD203B41FA5}">
                      <a16:colId xmlns:a16="http://schemas.microsoft.com/office/drawing/2014/main" val="20002"/>
                    </a:ext>
                  </a:extLst>
                </a:gridCol>
                <a:gridCol w="857256">
                  <a:extLst>
                    <a:ext uri="{9D8B030D-6E8A-4147-A177-3AD203B41FA5}">
                      <a16:colId xmlns:a16="http://schemas.microsoft.com/office/drawing/2014/main" val="20003"/>
                    </a:ext>
                  </a:extLst>
                </a:gridCol>
              </a:tblGrid>
              <a:tr h="345921">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Etapa vital del</a:t>
                      </a:r>
                      <a:r>
                        <a:rPr lang="es-ES" baseline="0" dirty="0" smtClean="0"/>
                        <a:t> paciente </a:t>
                      </a:r>
                      <a:r>
                        <a:rPr lang="es-ES" sz="1700" b="0" baseline="0" dirty="0" smtClean="0"/>
                        <a:t>(antecedente)</a:t>
                      </a:r>
                      <a:endParaRPr lang="es-ES" sz="1700" b="0" dirty="0" smtClean="0"/>
                    </a:p>
                  </a:txBody>
                  <a:tcPr anchor="b"/>
                </a:tc>
                <a:tc gridSpan="3">
                  <a:txBody>
                    <a:bodyPr/>
                    <a:lstStyle/>
                    <a:p>
                      <a:pPr algn="ctr"/>
                      <a:r>
                        <a:rPr lang="es-ES" dirty="0" smtClean="0"/>
                        <a:t>Inclusión</a:t>
                      </a:r>
                      <a:r>
                        <a:rPr lang="es-ES" baseline="0" dirty="0" smtClean="0"/>
                        <a:t> de la familia </a:t>
                      </a:r>
                      <a:r>
                        <a:rPr lang="es-ES" sz="1600" b="0" baseline="0" dirty="0" smtClean="0"/>
                        <a:t>(consecuente)</a:t>
                      </a:r>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2478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tc>
                <a:tc>
                  <a:txBody>
                    <a:bodyPr/>
                    <a:lstStyle/>
                    <a:p>
                      <a:pPr algn="ctr">
                        <a:spcAft>
                          <a:spcPts val="0"/>
                        </a:spcAft>
                      </a:pPr>
                      <a:r>
                        <a:rPr lang="es-AR" sz="1600" kern="1200" dirty="0" smtClean="0">
                          <a:solidFill>
                            <a:schemeClr val="dk1"/>
                          </a:solidFill>
                          <a:latin typeface="+mn-lt"/>
                          <a:ea typeface="+mn-ea"/>
                          <a:cs typeface="+mn-cs"/>
                        </a:rPr>
                        <a:t>Sí</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No</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Totales</a:t>
                      </a:r>
                      <a:endParaRPr lang="es-ES" sz="1600" kern="1200" dirty="0" smtClean="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45921">
                <a:tc>
                  <a:txBody>
                    <a:bodyPr/>
                    <a:lstStyle/>
                    <a:p>
                      <a:r>
                        <a:rPr lang="es-ES" sz="1600" dirty="0" smtClean="0"/>
                        <a:t>Niñez</a:t>
                      </a:r>
                      <a:endParaRPr lang="es-ES" sz="1600" dirty="0"/>
                    </a:p>
                  </a:txBody>
                  <a:tcPr/>
                </a:tc>
                <a:tc>
                  <a:txBody>
                    <a:bodyPr/>
                    <a:lstStyle/>
                    <a:p>
                      <a:pPr algn="ctr">
                        <a:spcAft>
                          <a:spcPts val="0"/>
                        </a:spcAft>
                      </a:pPr>
                      <a:r>
                        <a:rPr lang="es-AR" sz="1500" b="1" kern="1200" dirty="0" smtClean="0">
                          <a:solidFill>
                            <a:srgbClr val="0000CC"/>
                          </a:solidFill>
                          <a:latin typeface="+mn-lt"/>
                          <a:ea typeface="+mn-ea"/>
                          <a:cs typeface="+mn-cs"/>
                        </a:rPr>
                        <a:t>0,425</a:t>
                      </a:r>
                      <a:endParaRPr lang="es-ES" sz="1500" b="1" kern="1200" dirty="0" smtClean="0">
                        <a:solidFill>
                          <a:srgbClr val="0000CC"/>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kern="1200" dirty="0" smtClean="0">
                          <a:solidFill>
                            <a:schemeClr val="dk1"/>
                          </a:solidFill>
                          <a:latin typeface="+mn-lt"/>
                          <a:ea typeface="+mn-ea"/>
                          <a:cs typeface="+mn-cs"/>
                        </a:rPr>
                        <a:t>0,133</a:t>
                      </a:r>
                      <a:endParaRPr lang="es-ES" sz="1500" kern="1200" dirty="0" smtClean="0">
                        <a:solidFill>
                          <a:schemeClr val="dk1"/>
                        </a:solidFill>
                        <a:latin typeface="+mn-lt"/>
                        <a:ea typeface="+mn-ea"/>
                        <a:cs typeface="+mn-cs"/>
                      </a:endParaRPr>
                    </a:p>
                  </a:txBody>
                  <a:tcPr marL="68580" marR="68580" marT="0" marB="0" anchor="ctr"/>
                </a:tc>
                <a:tc>
                  <a:txBody>
                    <a:bodyPr/>
                    <a:lstStyle/>
                    <a:p>
                      <a:pPr algn="ctr"/>
                      <a:r>
                        <a:rPr lang="es-ES" sz="1500" dirty="0" smtClean="0"/>
                        <a:t>0,25</a:t>
                      </a:r>
                      <a:endParaRPr lang="es-ES" sz="1500" dirty="0"/>
                    </a:p>
                  </a:txBody>
                  <a:tcPr marL="68580" marR="68580" marT="0" marB="0" anchor="ctr"/>
                </a:tc>
                <a:extLst>
                  <a:ext uri="{0D108BD9-81ED-4DB2-BD59-A6C34878D82A}">
                    <a16:rowId xmlns:a16="http://schemas.microsoft.com/office/drawing/2014/main" val="10002"/>
                  </a:ext>
                </a:extLst>
              </a:tr>
              <a:tr h="358395">
                <a:tc>
                  <a:txBody>
                    <a:bodyPr/>
                    <a:lstStyle/>
                    <a:p>
                      <a:r>
                        <a:rPr lang="es-ES" sz="1600" dirty="0" smtClean="0"/>
                        <a:t>Adolescencia</a:t>
                      </a:r>
                      <a:endParaRPr lang="es-ES" sz="1600" dirty="0"/>
                    </a:p>
                  </a:txBody>
                  <a:tcPr/>
                </a:tc>
                <a:tc>
                  <a:txBody>
                    <a:bodyPr/>
                    <a:lstStyle/>
                    <a:p>
                      <a:pPr algn="ctr">
                        <a:spcAft>
                          <a:spcPts val="0"/>
                        </a:spcAft>
                      </a:pPr>
                      <a:r>
                        <a:rPr lang="es-AR" sz="1500" kern="1200" dirty="0" smtClean="0">
                          <a:solidFill>
                            <a:schemeClr val="dk1"/>
                          </a:solidFill>
                          <a:latin typeface="+mn-lt"/>
                          <a:ea typeface="+mn-ea"/>
                          <a:cs typeface="+mn-cs"/>
                        </a:rPr>
                        <a:t>0,125</a:t>
                      </a:r>
                      <a:endParaRPr lang="es-ES" sz="15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kern="1200" dirty="0" smtClean="0">
                          <a:solidFill>
                            <a:schemeClr val="dk1"/>
                          </a:solidFill>
                          <a:latin typeface="+mn-lt"/>
                          <a:ea typeface="+mn-ea"/>
                          <a:cs typeface="+mn-cs"/>
                        </a:rPr>
                        <a:t>0,25</a:t>
                      </a:r>
                      <a:endParaRPr lang="es-ES" sz="1500" kern="1200" dirty="0" smtClean="0">
                        <a:solidFill>
                          <a:schemeClr val="dk1"/>
                        </a:solidFill>
                        <a:latin typeface="+mn-lt"/>
                        <a:ea typeface="+mn-ea"/>
                        <a:cs typeface="+mn-cs"/>
                      </a:endParaRPr>
                    </a:p>
                  </a:txBody>
                  <a:tcPr marL="68580" marR="68580" marT="0" marB="0" anchor="ctr"/>
                </a:tc>
                <a:tc>
                  <a:txBody>
                    <a:bodyPr/>
                    <a:lstStyle/>
                    <a:p>
                      <a:pPr algn="ctr"/>
                      <a:r>
                        <a:rPr lang="es-ES" sz="1500" dirty="0" smtClean="0"/>
                        <a:t>0,20</a:t>
                      </a:r>
                      <a:endParaRPr lang="es-ES" sz="1500" dirty="0"/>
                    </a:p>
                  </a:txBody>
                  <a:tcPr marL="68580" marR="68580" marT="0" marB="0" anchor="ctr"/>
                </a:tc>
                <a:extLst>
                  <a:ext uri="{0D108BD9-81ED-4DB2-BD59-A6C34878D82A}">
                    <a16:rowId xmlns:a16="http://schemas.microsoft.com/office/drawing/2014/main" val="10003"/>
                  </a:ext>
                </a:extLst>
              </a:tr>
              <a:tr h="358395">
                <a:tc>
                  <a:txBody>
                    <a:bodyPr/>
                    <a:lstStyle/>
                    <a:p>
                      <a:r>
                        <a:rPr lang="es-ES" sz="1600" dirty="0" smtClean="0"/>
                        <a:t>Adultez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0,125</a:t>
                      </a:r>
                      <a:endParaRPr lang="es-ES" sz="15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1" kern="1200" dirty="0" smtClean="0">
                          <a:solidFill>
                            <a:srgbClr val="0000CC"/>
                          </a:solidFill>
                          <a:latin typeface="+mn-lt"/>
                          <a:ea typeface="+mn-ea"/>
                          <a:cs typeface="+mn-cs"/>
                        </a:rPr>
                        <a:t>0,583</a:t>
                      </a:r>
                      <a:endParaRPr lang="es-ES" sz="1500" b="1" kern="1200" dirty="0" smtClean="0">
                        <a:solidFill>
                          <a:srgbClr val="0000CC"/>
                        </a:solidFill>
                        <a:latin typeface="+mn-lt"/>
                        <a:ea typeface="+mn-ea"/>
                        <a:cs typeface="+mn-cs"/>
                      </a:endParaRPr>
                    </a:p>
                  </a:txBody>
                  <a:tcPr marL="68580" marR="68580" marT="0" marB="0" anchor="ctr"/>
                </a:tc>
                <a:tc>
                  <a:txBody>
                    <a:bodyPr/>
                    <a:lstStyle/>
                    <a:p>
                      <a:pPr algn="ctr"/>
                      <a:r>
                        <a:rPr lang="es-ES" sz="1500" dirty="0" smtClean="0"/>
                        <a:t>0,40</a:t>
                      </a:r>
                      <a:endParaRPr lang="es-ES" sz="1500" dirty="0"/>
                    </a:p>
                  </a:txBody>
                  <a:tcPr marL="68580" marR="68580" marT="0" marB="0" anchor="ctr"/>
                </a:tc>
                <a:extLst>
                  <a:ext uri="{0D108BD9-81ED-4DB2-BD59-A6C34878D82A}">
                    <a16:rowId xmlns:a16="http://schemas.microsoft.com/office/drawing/2014/main" val="10004"/>
                  </a:ext>
                </a:extLst>
              </a:tr>
              <a:tr h="181269">
                <a:tc>
                  <a:txBody>
                    <a:bodyPr/>
                    <a:lstStyle/>
                    <a:p>
                      <a:r>
                        <a:rPr lang="es-ES" sz="1600" dirty="0" smtClean="0"/>
                        <a:t>Vejez</a:t>
                      </a:r>
                      <a:endParaRPr lang="es-ES" sz="1600" dirty="0"/>
                    </a:p>
                  </a:txBody>
                  <a:tcPr/>
                </a:tc>
                <a:tc>
                  <a:txBody>
                    <a:bodyPr/>
                    <a:lstStyle/>
                    <a:p>
                      <a:pPr algn="ctr">
                        <a:spcAft>
                          <a:spcPts val="0"/>
                        </a:spcAft>
                      </a:pPr>
                      <a:r>
                        <a:rPr lang="es-AR" sz="1500" kern="1200" dirty="0" smtClean="0">
                          <a:solidFill>
                            <a:schemeClr val="dk1"/>
                          </a:solidFill>
                          <a:latin typeface="+mn-lt"/>
                          <a:ea typeface="+mn-ea"/>
                          <a:cs typeface="+mn-cs"/>
                        </a:rPr>
                        <a:t>0,325</a:t>
                      </a:r>
                      <a:endParaRPr lang="es-ES" sz="15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kern="1200" dirty="0" smtClean="0">
                          <a:solidFill>
                            <a:schemeClr val="dk1"/>
                          </a:solidFill>
                          <a:latin typeface="+mn-lt"/>
                          <a:ea typeface="+mn-ea"/>
                          <a:cs typeface="+mn-cs"/>
                        </a:rPr>
                        <a:t>0,033</a:t>
                      </a:r>
                      <a:endParaRPr lang="es-ES" sz="1500" kern="1200" dirty="0" smtClean="0">
                        <a:solidFill>
                          <a:schemeClr val="dk1"/>
                        </a:solidFill>
                        <a:latin typeface="+mn-lt"/>
                        <a:ea typeface="+mn-ea"/>
                        <a:cs typeface="+mn-cs"/>
                      </a:endParaRPr>
                    </a:p>
                  </a:txBody>
                  <a:tcPr marL="68580" marR="68580" marT="0" marB="0" anchor="ctr"/>
                </a:tc>
                <a:tc>
                  <a:txBody>
                    <a:bodyPr/>
                    <a:lstStyle/>
                    <a:p>
                      <a:pPr algn="ctr"/>
                      <a:r>
                        <a:rPr lang="es-ES" sz="1500" dirty="0" smtClean="0"/>
                        <a:t>0,15</a:t>
                      </a:r>
                      <a:endParaRPr lang="es-ES" sz="1500" dirty="0"/>
                    </a:p>
                  </a:txBody>
                  <a:tcPr marL="68580" marR="68580" marT="0" marB="0" anchor="ctr"/>
                </a:tc>
                <a:extLst>
                  <a:ext uri="{0D108BD9-81ED-4DB2-BD59-A6C34878D82A}">
                    <a16:rowId xmlns:a16="http://schemas.microsoft.com/office/drawing/2014/main" val="10005"/>
                  </a:ext>
                </a:extLst>
              </a:tr>
              <a:tr h="345921">
                <a:tc>
                  <a:txBody>
                    <a:bodyPr/>
                    <a:lstStyle/>
                    <a:p>
                      <a:r>
                        <a:rPr lang="es-ES" sz="1600" dirty="0" smtClean="0"/>
                        <a:t>Totales</a:t>
                      </a:r>
                      <a:endParaRPr lang="es-ES" sz="1600" dirty="0"/>
                    </a:p>
                  </a:txBody>
                  <a:tcPr anchor="b"/>
                </a:tc>
                <a:tc>
                  <a:txBody>
                    <a:bodyPr/>
                    <a:lstStyle/>
                    <a:p>
                      <a:pPr algn="ctr"/>
                      <a:r>
                        <a:rPr lang="es-ES" sz="1500" dirty="0" smtClean="0"/>
                        <a:t>1</a:t>
                      </a:r>
                      <a:endParaRPr lang="es-ES" sz="1500" dirty="0"/>
                    </a:p>
                  </a:txBody>
                  <a:tcPr anchor="ctr"/>
                </a:tc>
                <a:tc>
                  <a:txBody>
                    <a:bodyPr/>
                    <a:lstStyle/>
                    <a:p>
                      <a:pPr algn="ctr"/>
                      <a:r>
                        <a:rPr lang="es-ES" sz="1500" dirty="0" smtClean="0"/>
                        <a:t>1</a:t>
                      </a:r>
                      <a:endParaRPr lang="es-ES" sz="1500" dirty="0"/>
                    </a:p>
                  </a:txBody>
                  <a:tcPr anchor="ctr"/>
                </a:tc>
                <a:tc>
                  <a:txBody>
                    <a:bodyPr/>
                    <a:lstStyle/>
                    <a:p>
                      <a:pPr algn="ctr"/>
                      <a:r>
                        <a:rPr lang="es-ES" sz="1500" dirty="0" smtClean="0"/>
                        <a:t>1</a:t>
                      </a:r>
                      <a:endParaRPr lang="es-ES" sz="1500" dirty="0"/>
                    </a:p>
                  </a:txBody>
                  <a:tcPr anchor="ctr"/>
                </a:tc>
                <a:extLst>
                  <a:ext uri="{0D108BD9-81ED-4DB2-BD59-A6C34878D82A}">
                    <a16:rowId xmlns:a16="http://schemas.microsoft.com/office/drawing/2014/main" val="10006"/>
                  </a:ext>
                </a:extLst>
              </a:tr>
            </a:tbl>
          </a:graphicData>
        </a:graphic>
      </p:graphicFrame>
      <p:sp>
        <p:nvSpPr>
          <p:cNvPr id="21" name="20 Rectángulo"/>
          <p:cNvSpPr/>
          <p:nvPr/>
        </p:nvSpPr>
        <p:spPr>
          <a:xfrm>
            <a:off x="6286543" y="4643446"/>
            <a:ext cx="714380" cy="1714488"/>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21 Rectángulo"/>
          <p:cNvSpPr/>
          <p:nvPr/>
        </p:nvSpPr>
        <p:spPr>
          <a:xfrm>
            <a:off x="7072361" y="4643446"/>
            <a:ext cx="785818" cy="1714488"/>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3" name="11 Marcador de contenido"/>
          <p:cNvGraphicFramePr>
            <a:graphicFrameLocks/>
          </p:cNvGraphicFramePr>
          <p:nvPr/>
        </p:nvGraphicFramePr>
        <p:xfrm>
          <a:off x="214282" y="214290"/>
          <a:ext cx="4929221" cy="2643072"/>
        </p:xfrm>
        <a:graphic>
          <a:graphicData uri="http://schemas.openxmlformats.org/drawingml/2006/table">
            <a:tbl>
              <a:tblPr firstRow="1" bandRow="1">
                <a:tableStyleId>{5C22544A-7EE6-4342-B048-85BDC9FD1C3A}</a:tableStyleId>
              </a:tblPr>
              <a:tblGrid>
                <a:gridCol w="1869691">
                  <a:extLst>
                    <a:ext uri="{9D8B030D-6E8A-4147-A177-3AD203B41FA5}">
                      <a16:colId xmlns:a16="http://schemas.microsoft.com/office/drawing/2014/main" val="20000"/>
                    </a:ext>
                  </a:extLst>
                </a:gridCol>
                <a:gridCol w="1019868">
                  <a:extLst>
                    <a:ext uri="{9D8B030D-6E8A-4147-A177-3AD203B41FA5}">
                      <a16:colId xmlns:a16="http://schemas.microsoft.com/office/drawing/2014/main" val="20001"/>
                    </a:ext>
                  </a:extLst>
                </a:gridCol>
                <a:gridCol w="1019831">
                  <a:extLst>
                    <a:ext uri="{9D8B030D-6E8A-4147-A177-3AD203B41FA5}">
                      <a16:colId xmlns:a16="http://schemas.microsoft.com/office/drawing/2014/main" val="20002"/>
                    </a:ext>
                  </a:extLst>
                </a:gridCol>
                <a:gridCol w="1019831">
                  <a:extLst>
                    <a:ext uri="{9D8B030D-6E8A-4147-A177-3AD203B41FA5}">
                      <a16:colId xmlns:a16="http://schemas.microsoft.com/office/drawing/2014/main" val="20003"/>
                    </a:ext>
                  </a:extLst>
                </a:gridCol>
              </a:tblGrid>
              <a:tr h="345921">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Etapa vital del</a:t>
                      </a:r>
                      <a:r>
                        <a:rPr lang="es-ES" baseline="0" dirty="0" smtClean="0"/>
                        <a:t> paciente </a:t>
                      </a:r>
                      <a:r>
                        <a:rPr lang="es-ES" sz="1700" b="0" baseline="0" dirty="0" smtClean="0"/>
                        <a:t>(antecedente)</a:t>
                      </a:r>
                      <a:endParaRPr lang="es-ES" sz="1700" b="0" dirty="0" smtClean="0"/>
                    </a:p>
                  </a:txBody>
                  <a:tcPr anchor="b"/>
                </a:tc>
                <a:tc gridSpan="3">
                  <a:txBody>
                    <a:bodyPr/>
                    <a:lstStyle/>
                    <a:p>
                      <a:pPr algn="ctr"/>
                      <a:r>
                        <a:rPr lang="es-ES" dirty="0" smtClean="0"/>
                        <a:t>Inclusión</a:t>
                      </a:r>
                      <a:r>
                        <a:rPr lang="es-ES" baseline="0" dirty="0" smtClean="0"/>
                        <a:t> de la familia </a:t>
                      </a:r>
                      <a:r>
                        <a:rPr lang="es-ES" sz="1600" b="0" baseline="0" dirty="0" smtClean="0"/>
                        <a:t>(consecuente)</a:t>
                      </a:r>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2478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tc>
                <a:tc>
                  <a:txBody>
                    <a:bodyPr/>
                    <a:lstStyle/>
                    <a:p>
                      <a:pPr algn="ctr">
                        <a:spcAft>
                          <a:spcPts val="0"/>
                        </a:spcAft>
                      </a:pPr>
                      <a:r>
                        <a:rPr lang="es-AR" sz="1600" kern="1200" dirty="0" smtClean="0">
                          <a:solidFill>
                            <a:schemeClr val="dk1"/>
                          </a:solidFill>
                          <a:latin typeface="+mn-lt"/>
                          <a:ea typeface="+mn-ea"/>
                          <a:cs typeface="+mn-cs"/>
                        </a:rPr>
                        <a:t>Sí</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No</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Totales</a:t>
                      </a:r>
                      <a:endParaRPr lang="es-ES" sz="1600" kern="1200" dirty="0" smtClean="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45921">
                <a:tc>
                  <a:txBody>
                    <a:bodyPr/>
                    <a:lstStyle/>
                    <a:p>
                      <a:r>
                        <a:rPr lang="es-ES" sz="1600" dirty="0" smtClean="0"/>
                        <a:t>Niñez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0,17</a:t>
                      </a:r>
                      <a:endParaRPr lang="es-ES" sz="1500" kern="1200" dirty="0" smtClean="0">
                        <a:solidFill>
                          <a:schemeClr val="dk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0,08</a:t>
                      </a:r>
                      <a:endParaRPr lang="es-ES" sz="1500" kern="1200" dirty="0" smtClean="0">
                        <a:solidFill>
                          <a:schemeClr val="dk1"/>
                        </a:solidFill>
                        <a:latin typeface="+mn-lt"/>
                        <a:ea typeface="+mn-ea"/>
                        <a:cs typeface="+mn-cs"/>
                      </a:endParaRPr>
                    </a:p>
                  </a:txBody>
                  <a:tcPr marL="68580" marR="68580" marT="0" marB="0" anchor="ctr"/>
                </a:tc>
                <a:tc>
                  <a:txBody>
                    <a:bodyPr/>
                    <a:lstStyle/>
                    <a:p>
                      <a:pPr algn="ctr">
                        <a:spcAft>
                          <a:spcPts val="0"/>
                        </a:spcAft>
                      </a:pPr>
                      <a:r>
                        <a:rPr lang="es-ES" sz="1600" dirty="0" smtClean="0"/>
                        <a:t>0,25</a:t>
                      </a:r>
                      <a:endParaRPr lang="es-ES" sz="1500" kern="1200" dirty="0" smtClean="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0002"/>
                  </a:ext>
                </a:extLst>
              </a:tr>
              <a:tr h="358395">
                <a:tc>
                  <a:txBody>
                    <a:bodyPr/>
                    <a:lstStyle/>
                    <a:p>
                      <a:r>
                        <a:rPr lang="es-ES" sz="1600" dirty="0" smtClean="0"/>
                        <a:t>Adolescencia</a:t>
                      </a:r>
                      <a:endParaRPr lang="es-ES" sz="1600" dirty="0"/>
                    </a:p>
                  </a:txBody>
                  <a:tcPr/>
                </a:tc>
                <a:tc>
                  <a:txBody>
                    <a:bodyPr/>
                    <a:lstStyle/>
                    <a:p>
                      <a:pPr marL="0" algn="ctr" defTabSz="914400" rtl="0" eaLnBrk="1" latinLnBrk="0" hangingPunct="1">
                        <a:spcAft>
                          <a:spcPts val="0"/>
                        </a:spcAft>
                      </a:pPr>
                      <a:r>
                        <a:rPr lang="es-AR" sz="1500" kern="1200" dirty="0" smtClean="0">
                          <a:solidFill>
                            <a:schemeClr val="dk1"/>
                          </a:solidFill>
                          <a:latin typeface="+mn-lt"/>
                          <a:ea typeface="+mn-ea"/>
                          <a:cs typeface="+mn-cs"/>
                        </a:rPr>
                        <a:t>0,05</a:t>
                      </a:r>
                      <a:endParaRPr lang="es-ES" sz="15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kern="1200" dirty="0" smtClean="0">
                          <a:solidFill>
                            <a:schemeClr val="dk1"/>
                          </a:solidFill>
                          <a:latin typeface="+mn-lt"/>
                          <a:ea typeface="+mn-ea"/>
                          <a:cs typeface="+mn-cs"/>
                        </a:rPr>
                        <a:t>0,15</a:t>
                      </a:r>
                      <a:endParaRPr lang="es-ES" sz="1500" b="1" kern="1200" dirty="0" smtClean="0">
                        <a:solidFill>
                          <a:srgbClr val="0000CC"/>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600" dirty="0" smtClean="0"/>
                        <a:t>0,20</a:t>
                      </a:r>
                      <a:endParaRPr lang="es-ES" sz="1500" b="1"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3"/>
                  </a:ext>
                </a:extLst>
              </a:tr>
              <a:tr h="358395">
                <a:tc>
                  <a:txBody>
                    <a:bodyPr/>
                    <a:lstStyle/>
                    <a:p>
                      <a:r>
                        <a:rPr lang="es-ES" sz="1600" dirty="0" smtClean="0"/>
                        <a:t>Adultez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0,05</a:t>
                      </a:r>
                      <a:endParaRPr lang="es-ES" sz="1500" kern="1200" dirty="0" smtClean="0">
                        <a:solidFill>
                          <a:schemeClr val="dk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1" kern="1200" dirty="0" smtClean="0">
                          <a:solidFill>
                            <a:srgbClr val="0000CC"/>
                          </a:solidFill>
                          <a:latin typeface="+mn-lt"/>
                          <a:ea typeface="+mn-ea"/>
                          <a:cs typeface="+mn-cs"/>
                        </a:rPr>
                        <a:t>0,35</a:t>
                      </a:r>
                      <a:endParaRPr lang="es-ES" sz="1500" b="1" kern="1200" dirty="0" smtClean="0">
                        <a:solidFill>
                          <a:srgbClr val="0000CC"/>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600" dirty="0" smtClean="0"/>
                        <a:t>0,40</a:t>
                      </a:r>
                      <a:endParaRPr lang="es-ES" sz="1500" b="1"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4"/>
                  </a:ext>
                </a:extLst>
              </a:tr>
              <a:tr h="181269">
                <a:tc>
                  <a:txBody>
                    <a:bodyPr/>
                    <a:lstStyle/>
                    <a:p>
                      <a:r>
                        <a:rPr lang="es-ES" sz="1600" dirty="0" smtClean="0"/>
                        <a:t>Vejez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0,13</a:t>
                      </a:r>
                      <a:endParaRPr lang="es-ES" sz="1500" b="1" kern="1200" dirty="0" smtClean="0">
                        <a:solidFill>
                          <a:srgbClr val="0000CC"/>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1" kern="1200" dirty="0" smtClean="0">
                          <a:solidFill>
                            <a:srgbClr val="CC00CC"/>
                          </a:solidFill>
                          <a:latin typeface="+mn-lt"/>
                          <a:ea typeface="+mn-ea"/>
                          <a:cs typeface="+mn-cs"/>
                        </a:rPr>
                        <a:t>0,02</a:t>
                      </a:r>
                      <a:endParaRPr lang="es-ES" sz="15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600" dirty="0" smtClean="0"/>
                        <a:t>0,15</a:t>
                      </a:r>
                      <a:endParaRPr lang="es-ES" sz="1500" b="1"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5"/>
                  </a:ext>
                </a:extLst>
              </a:tr>
              <a:tr h="345921">
                <a:tc>
                  <a:txBody>
                    <a:bodyPr/>
                    <a:lstStyle/>
                    <a:p>
                      <a:r>
                        <a:rPr lang="es-ES" sz="1600" dirty="0" smtClean="0"/>
                        <a:t>Totales</a:t>
                      </a:r>
                      <a:endParaRPr lang="es-ES" sz="1600" dirty="0"/>
                    </a:p>
                  </a:txBody>
                  <a:tcPr anchor="b"/>
                </a:tc>
                <a:tc>
                  <a:txBody>
                    <a:bodyPr/>
                    <a:lstStyle/>
                    <a:p>
                      <a:pPr algn="ctr"/>
                      <a:r>
                        <a:rPr lang="es-ES" sz="1500" dirty="0" smtClean="0"/>
                        <a:t>0,40</a:t>
                      </a:r>
                      <a:endParaRPr lang="es-ES" sz="1500" dirty="0"/>
                    </a:p>
                  </a:txBody>
                  <a:tcPr anchor="ctr"/>
                </a:tc>
                <a:tc>
                  <a:txBody>
                    <a:bodyPr/>
                    <a:lstStyle/>
                    <a:p>
                      <a:pPr algn="ctr"/>
                      <a:r>
                        <a:rPr lang="es-ES" sz="1500" dirty="0" smtClean="0"/>
                        <a:t>0,60</a:t>
                      </a:r>
                      <a:endParaRPr lang="es-ES" sz="1500" dirty="0"/>
                    </a:p>
                  </a:txBody>
                  <a:tcPr anchor="ctr"/>
                </a:tc>
                <a:tc>
                  <a:txBody>
                    <a:bodyPr/>
                    <a:lstStyle/>
                    <a:p>
                      <a:pPr algn="ctr"/>
                      <a:r>
                        <a:rPr lang="es-ES" sz="1500" dirty="0" smtClean="0"/>
                        <a:t>1</a:t>
                      </a:r>
                      <a:endParaRPr lang="es-ES" sz="1500" dirty="0"/>
                    </a:p>
                  </a:txBody>
                  <a:tcPr anchor="ctr"/>
                </a:tc>
                <a:extLst>
                  <a:ext uri="{0D108BD9-81ED-4DB2-BD59-A6C34878D82A}">
                    <a16:rowId xmlns:a16="http://schemas.microsoft.com/office/drawing/2014/main" val="10006"/>
                  </a:ext>
                </a:extLst>
              </a:tr>
            </a:tbl>
          </a:graphicData>
        </a:graphic>
      </p:graphicFrame>
      <p:sp>
        <p:nvSpPr>
          <p:cNvPr id="24" name="23 CuadroTexto"/>
          <p:cNvSpPr txBox="1"/>
          <p:nvPr/>
        </p:nvSpPr>
        <p:spPr>
          <a:xfrm>
            <a:off x="5500694" y="3071810"/>
            <a:ext cx="3143272" cy="369332"/>
          </a:xfrm>
          <a:prstGeom prst="rect">
            <a:avLst/>
          </a:prstGeom>
          <a:noFill/>
        </p:spPr>
        <p:txBody>
          <a:bodyPr wrap="square" rtlCol="0">
            <a:spAutoFit/>
          </a:bodyPr>
          <a:lstStyle/>
          <a:p>
            <a:r>
              <a:rPr lang="es-ES" dirty="0" smtClean="0"/>
              <a:t>Distribuciones condicionales</a:t>
            </a:r>
            <a:endParaRPr lang="es-ES" dirty="0"/>
          </a:p>
        </p:txBody>
      </p:sp>
      <p:sp>
        <p:nvSpPr>
          <p:cNvPr id="26" name="25 CuadroTexto"/>
          <p:cNvSpPr txBox="1"/>
          <p:nvPr/>
        </p:nvSpPr>
        <p:spPr>
          <a:xfrm>
            <a:off x="285720" y="6429396"/>
            <a:ext cx="928694" cy="369332"/>
          </a:xfrm>
          <a:prstGeom prst="rect">
            <a:avLst/>
          </a:prstGeom>
          <a:noFill/>
        </p:spPr>
        <p:txBody>
          <a:bodyPr wrap="square" rtlCol="0">
            <a:spAutoFit/>
          </a:bodyPr>
          <a:lstStyle/>
          <a:p>
            <a:r>
              <a:rPr lang="es-ES" dirty="0" smtClean="0"/>
              <a:t>Tabla 4</a:t>
            </a:r>
            <a:endParaRPr lang="es-ES" dirty="0"/>
          </a:p>
        </p:txBody>
      </p:sp>
      <p:sp>
        <p:nvSpPr>
          <p:cNvPr id="27" name="26 CuadroTexto"/>
          <p:cNvSpPr txBox="1"/>
          <p:nvPr/>
        </p:nvSpPr>
        <p:spPr>
          <a:xfrm>
            <a:off x="4643438" y="6429396"/>
            <a:ext cx="928694" cy="369332"/>
          </a:xfrm>
          <a:prstGeom prst="rect">
            <a:avLst/>
          </a:prstGeom>
          <a:noFill/>
        </p:spPr>
        <p:txBody>
          <a:bodyPr wrap="square" rtlCol="0">
            <a:spAutoFit/>
          </a:bodyPr>
          <a:lstStyle/>
          <a:p>
            <a:r>
              <a:rPr lang="es-ES" dirty="0" smtClean="0"/>
              <a:t>Tabla 5</a:t>
            </a:r>
            <a:endParaRPr lang="es-ES" dirty="0"/>
          </a:p>
        </p:txBody>
      </p:sp>
      <p:sp>
        <p:nvSpPr>
          <p:cNvPr id="28" name="27 Rectángulo"/>
          <p:cNvSpPr/>
          <p:nvPr/>
        </p:nvSpPr>
        <p:spPr>
          <a:xfrm>
            <a:off x="5286380" y="285728"/>
            <a:ext cx="3643338" cy="1938992"/>
          </a:xfrm>
          <a:prstGeom prst="rect">
            <a:avLst/>
          </a:prstGeom>
        </p:spPr>
        <p:txBody>
          <a:bodyPr wrap="square">
            <a:spAutoFit/>
          </a:bodyPr>
          <a:lstStyle/>
          <a:p>
            <a:pPr algn="just"/>
            <a:r>
              <a:rPr lang="es-AR" dirty="0" smtClean="0"/>
              <a:t>Tabla 3: Inclusión de la familia en el tratamiento por parte del terapeuta según Etapa vital del paciente</a:t>
            </a:r>
          </a:p>
          <a:p>
            <a:pPr algn="just"/>
            <a:endParaRPr lang="es-AR" dirty="0" smtClean="0"/>
          </a:p>
          <a:p>
            <a:pPr algn="just"/>
            <a:r>
              <a:rPr lang="es-AR" sz="1500" dirty="0" smtClean="0"/>
              <a:t>Tabla </a:t>
            </a:r>
            <a:r>
              <a:rPr lang="es-AR" sz="1500" dirty="0" err="1" smtClean="0"/>
              <a:t>bivariada</a:t>
            </a:r>
            <a:r>
              <a:rPr lang="es-AR" sz="1500" dirty="0" smtClean="0"/>
              <a:t> </a:t>
            </a:r>
          </a:p>
          <a:p>
            <a:pPr algn="just"/>
            <a:r>
              <a:rPr lang="es-AR" sz="1500" dirty="0" smtClean="0"/>
              <a:t>Distribuciones de frecuencias relativas</a:t>
            </a:r>
          </a:p>
        </p:txBody>
      </p:sp>
      <p:sp>
        <p:nvSpPr>
          <p:cNvPr id="29" name="28 Rectángulo"/>
          <p:cNvSpPr/>
          <p:nvPr/>
        </p:nvSpPr>
        <p:spPr>
          <a:xfrm>
            <a:off x="2143108" y="1500174"/>
            <a:ext cx="2928958" cy="285752"/>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Rectángulo"/>
          <p:cNvSpPr/>
          <p:nvPr/>
        </p:nvSpPr>
        <p:spPr>
          <a:xfrm>
            <a:off x="2143108" y="1142984"/>
            <a:ext cx="2928958" cy="303612"/>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Rectángulo"/>
          <p:cNvSpPr/>
          <p:nvPr/>
        </p:nvSpPr>
        <p:spPr>
          <a:xfrm>
            <a:off x="2143108" y="2214554"/>
            <a:ext cx="2928958" cy="285752"/>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31 Rectángulo"/>
          <p:cNvSpPr/>
          <p:nvPr/>
        </p:nvSpPr>
        <p:spPr>
          <a:xfrm>
            <a:off x="2143108" y="1857364"/>
            <a:ext cx="2928958" cy="285752"/>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32 Rectángulo"/>
          <p:cNvSpPr/>
          <p:nvPr/>
        </p:nvSpPr>
        <p:spPr>
          <a:xfrm>
            <a:off x="2285984" y="857232"/>
            <a:ext cx="714380" cy="1928826"/>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4" name="33 Rectángulo"/>
          <p:cNvSpPr/>
          <p:nvPr/>
        </p:nvSpPr>
        <p:spPr>
          <a:xfrm>
            <a:off x="3071802" y="857232"/>
            <a:ext cx="785818" cy="1928826"/>
          </a:xfrm>
          <a:prstGeom prst="rect">
            <a:avLst/>
          </a:prstGeom>
          <a:no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1" nodeType="clickEffect">
                                  <p:stCondLst>
                                    <p:cond delay="0"/>
                                  </p:stCondLst>
                                  <p:childTnLst>
                                    <p:animEffect transition="out" filter="box(in)">
                                      <p:cBhvr>
                                        <p:cTn id="26" dur="500"/>
                                        <p:tgtEl>
                                          <p:spTgt spid="31"/>
                                        </p:tgtEl>
                                      </p:cBhvr>
                                    </p:animEffect>
                                    <p:set>
                                      <p:cBhvr>
                                        <p:cTn id="27" dur="1" fill="hold">
                                          <p:stCondLst>
                                            <p:cond delay="499"/>
                                          </p:stCondLst>
                                        </p:cTn>
                                        <p:tgtEl>
                                          <p:spTgt spid="31"/>
                                        </p:tgtEl>
                                        <p:attrNameLst>
                                          <p:attrName>style.visibility</p:attrName>
                                        </p:attrNameLst>
                                      </p:cBhvr>
                                      <p:to>
                                        <p:strVal val="hidden"/>
                                      </p:to>
                                    </p:set>
                                  </p:childTnLst>
                                </p:cTn>
                              </p:par>
                              <p:par>
                                <p:cTn id="28" presetID="4" presetClass="exit" presetSubtype="16" fill="hold" grpId="1" nodeType="withEffect">
                                  <p:stCondLst>
                                    <p:cond delay="0"/>
                                  </p:stCondLst>
                                  <p:childTnLst>
                                    <p:animEffect transition="out" filter="box(in)">
                                      <p:cBhvr>
                                        <p:cTn id="29" dur="500"/>
                                        <p:tgtEl>
                                          <p:spTgt spid="32"/>
                                        </p:tgtEl>
                                      </p:cBhvr>
                                    </p:animEffect>
                                    <p:set>
                                      <p:cBhvr>
                                        <p:cTn id="30" dur="1" fill="hold">
                                          <p:stCondLst>
                                            <p:cond delay="499"/>
                                          </p:stCondLst>
                                        </p:cTn>
                                        <p:tgtEl>
                                          <p:spTgt spid="32"/>
                                        </p:tgtEl>
                                        <p:attrNameLst>
                                          <p:attrName>style.visibility</p:attrName>
                                        </p:attrNameLst>
                                      </p:cBhvr>
                                      <p:to>
                                        <p:strVal val="hidden"/>
                                      </p:to>
                                    </p:set>
                                  </p:childTnLst>
                                </p:cTn>
                              </p:par>
                              <p:par>
                                <p:cTn id="31" presetID="4" presetClass="exit" presetSubtype="16" fill="hold" grpId="1" nodeType="withEffect">
                                  <p:stCondLst>
                                    <p:cond delay="0"/>
                                  </p:stCondLst>
                                  <p:childTnLst>
                                    <p:animEffect transition="out" filter="box(in)">
                                      <p:cBhvr>
                                        <p:cTn id="32" dur="500"/>
                                        <p:tgtEl>
                                          <p:spTgt spid="29"/>
                                        </p:tgtEl>
                                      </p:cBhvr>
                                    </p:animEffect>
                                    <p:set>
                                      <p:cBhvr>
                                        <p:cTn id="33" dur="1" fill="hold">
                                          <p:stCondLst>
                                            <p:cond delay="499"/>
                                          </p:stCondLst>
                                        </p:cTn>
                                        <p:tgtEl>
                                          <p:spTgt spid="29"/>
                                        </p:tgtEl>
                                        <p:attrNameLst>
                                          <p:attrName>style.visibility</p:attrName>
                                        </p:attrNameLst>
                                      </p:cBhvr>
                                      <p:to>
                                        <p:strVal val="hidden"/>
                                      </p:to>
                                    </p:set>
                                  </p:childTnLst>
                                </p:cTn>
                              </p:par>
                              <p:par>
                                <p:cTn id="34" presetID="4" presetClass="exit" presetSubtype="16" fill="hold" grpId="1" nodeType="withEffect">
                                  <p:stCondLst>
                                    <p:cond delay="0"/>
                                  </p:stCondLst>
                                  <p:childTnLst>
                                    <p:animEffect transition="out" filter="box(in)">
                                      <p:cBhvr>
                                        <p:cTn id="35" dur="500"/>
                                        <p:tgtEl>
                                          <p:spTgt spid="30"/>
                                        </p:tgtEl>
                                      </p:cBhvr>
                                    </p:animEffect>
                                    <p:set>
                                      <p:cBhvr>
                                        <p:cTn id="36" dur="1" fill="hold">
                                          <p:stCondLst>
                                            <p:cond delay="499"/>
                                          </p:stCondLst>
                                        </p:cTn>
                                        <p:tgtEl>
                                          <p:spTgt spid="3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4" presetClass="exit" presetSubtype="16" fill="hold" grpId="1" nodeType="clickEffect">
                                  <p:stCondLst>
                                    <p:cond delay="0"/>
                                  </p:stCondLst>
                                  <p:childTnLst>
                                    <p:animEffect transition="out" filter="box(in)">
                                      <p:cBhvr>
                                        <p:cTn id="50" dur="500"/>
                                        <p:tgtEl>
                                          <p:spTgt spid="33"/>
                                        </p:tgtEl>
                                      </p:cBhvr>
                                    </p:animEffect>
                                    <p:set>
                                      <p:cBhvr>
                                        <p:cTn id="51" dur="1" fill="hold">
                                          <p:stCondLst>
                                            <p:cond delay="499"/>
                                          </p:stCondLst>
                                        </p:cTn>
                                        <p:tgtEl>
                                          <p:spTgt spid="33"/>
                                        </p:tgtEl>
                                        <p:attrNameLst>
                                          <p:attrName>style.visibility</p:attrName>
                                        </p:attrNameLst>
                                      </p:cBhvr>
                                      <p:to>
                                        <p:strVal val="hidden"/>
                                      </p:to>
                                    </p:set>
                                  </p:childTnLst>
                                </p:cTn>
                              </p:par>
                              <p:par>
                                <p:cTn id="52" presetID="4" presetClass="exit" presetSubtype="16" fill="hold" grpId="1" nodeType="withEffect">
                                  <p:stCondLst>
                                    <p:cond delay="0"/>
                                  </p:stCondLst>
                                  <p:childTnLst>
                                    <p:animEffect transition="out" filter="box(in)">
                                      <p:cBhvr>
                                        <p:cTn id="53" dur="500"/>
                                        <p:tgtEl>
                                          <p:spTgt spid="34"/>
                                        </p:tgtEl>
                                      </p:cBhvr>
                                    </p:animEffect>
                                    <p:set>
                                      <p:cBhvr>
                                        <p:cTn id="54"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1" grpId="0" animBg="1"/>
      <p:bldP spid="22" grpId="0" animBg="1"/>
      <p:bldP spid="24" grpId="0"/>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1 Marcador de contenido"/>
          <p:cNvGraphicFramePr>
            <a:graphicFrameLocks/>
          </p:cNvGraphicFramePr>
          <p:nvPr/>
        </p:nvGraphicFramePr>
        <p:xfrm>
          <a:off x="214282" y="3714776"/>
          <a:ext cx="4143435" cy="2643072"/>
        </p:xfrm>
        <a:graphic>
          <a:graphicData uri="http://schemas.openxmlformats.org/drawingml/2006/table">
            <a:tbl>
              <a:tblPr firstRow="1" bandRow="1">
                <a:tableStyleId>{5C22544A-7EE6-4342-B048-85BDC9FD1C3A}</a:tableStyleId>
              </a:tblPr>
              <a:tblGrid>
                <a:gridCol w="1571636">
                  <a:extLst>
                    <a:ext uri="{9D8B030D-6E8A-4147-A177-3AD203B41FA5}">
                      <a16:colId xmlns:a16="http://schemas.microsoft.com/office/drawing/2014/main" val="20000"/>
                    </a:ext>
                  </a:extLst>
                </a:gridCol>
                <a:gridCol w="857287">
                  <a:extLst>
                    <a:ext uri="{9D8B030D-6E8A-4147-A177-3AD203B41FA5}">
                      <a16:colId xmlns:a16="http://schemas.microsoft.com/office/drawing/2014/main" val="20001"/>
                    </a:ext>
                  </a:extLst>
                </a:gridCol>
                <a:gridCol w="857256">
                  <a:extLst>
                    <a:ext uri="{9D8B030D-6E8A-4147-A177-3AD203B41FA5}">
                      <a16:colId xmlns:a16="http://schemas.microsoft.com/office/drawing/2014/main" val="20002"/>
                    </a:ext>
                  </a:extLst>
                </a:gridCol>
                <a:gridCol w="857256">
                  <a:extLst>
                    <a:ext uri="{9D8B030D-6E8A-4147-A177-3AD203B41FA5}">
                      <a16:colId xmlns:a16="http://schemas.microsoft.com/office/drawing/2014/main" val="20003"/>
                    </a:ext>
                  </a:extLst>
                </a:gridCol>
              </a:tblGrid>
              <a:tr h="345921">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Etapa vital del</a:t>
                      </a:r>
                      <a:r>
                        <a:rPr lang="es-ES" baseline="0" dirty="0" smtClean="0"/>
                        <a:t> paciente </a:t>
                      </a:r>
                      <a:r>
                        <a:rPr lang="es-ES" sz="1700" b="0" baseline="0" dirty="0" smtClean="0"/>
                        <a:t>(antecedente)</a:t>
                      </a:r>
                      <a:endParaRPr lang="es-ES" sz="1700" b="0" dirty="0" smtClean="0"/>
                    </a:p>
                  </a:txBody>
                  <a:tcPr anchor="b"/>
                </a:tc>
                <a:tc gridSpan="3">
                  <a:txBody>
                    <a:bodyPr/>
                    <a:lstStyle/>
                    <a:p>
                      <a:pPr algn="ctr"/>
                      <a:r>
                        <a:rPr lang="es-ES" dirty="0" smtClean="0"/>
                        <a:t>Inclusión</a:t>
                      </a:r>
                      <a:r>
                        <a:rPr lang="es-ES" baseline="0" dirty="0" smtClean="0"/>
                        <a:t> de la familia </a:t>
                      </a:r>
                      <a:r>
                        <a:rPr lang="es-ES" sz="1600" b="0" baseline="0" dirty="0" smtClean="0"/>
                        <a:t>(consecuente)</a:t>
                      </a:r>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2478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tc>
                <a:tc>
                  <a:txBody>
                    <a:bodyPr/>
                    <a:lstStyle/>
                    <a:p>
                      <a:pPr algn="ctr">
                        <a:spcAft>
                          <a:spcPts val="0"/>
                        </a:spcAft>
                      </a:pPr>
                      <a:r>
                        <a:rPr lang="es-AR" sz="1600" kern="1200" dirty="0" smtClean="0">
                          <a:solidFill>
                            <a:schemeClr val="dk1"/>
                          </a:solidFill>
                          <a:latin typeface="+mn-lt"/>
                          <a:ea typeface="+mn-ea"/>
                          <a:cs typeface="+mn-cs"/>
                        </a:rPr>
                        <a:t>Sí</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No</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Totales</a:t>
                      </a:r>
                      <a:endParaRPr lang="es-ES" sz="1600" kern="1200" dirty="0" smtClean="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45921">
                <a:tc>
                  <a:txBody>
                    <a:bodyPr/>
                    <a:lstStyle/>
                    <a:p>
                      <a:r>
                        <a:rPr lang="es-ES" sz="1600" dirty="0" smtClean="0"/>
                        <a:t>Niñez</a:t>
                      </a:r>
                      <a:endParaRPr lang="es-ES" sz="1600" dirty="0"/>
                    </a:p>
                  </a:txBody>
                  <a:tcPr/>
                </a:tc>
                <a:tc>
                  <a:txBody>
                    <a:bodyPr/>
                    <a:lstStyle/>
                    <a:p>
                      <a:pPr algn="ctr">
                        <a:spcAft>
                          <a:spcPts val="0"/>
                        </a:spcAft>
                      </a:pPr>
                      <a:r>
                        <a:rPr lang="es-AR" sz="1500" b="0" kern="1200" dirty="0" smtClean="0">
                          <a:solidFill>
                            <a:schemeClr val="tx1"/>
                          </a:solidFill>
                          <a:latin typeface="+mn-lt"/>
                          <a:ea typeface="+mn-ea"/>
                          <a:cs typeface="+mn-cs"/>
                        </a:rPr>
                        <a:t>0,68</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0,32</a:t>
                      </a:r>
                      <a:endParaRPr lang="es-ES" sz="1500" b="0" kern="1200" dirty="0" smtClean="0">
                        <a:solidFill>
                          <a:schemeClr val="tx1"/>
                        </a:solidFill>
                        <a:latin typeface="+mn-lt"/>
                        <a:ea typeface="+mn-ea"/>
                        <a:cs typeface="+mn-cs"/>
                      </a:endParaRPr>
                    </a:p>
                  </a:txBody>
                  <a:tcPr marL="68580" marR="68580" marT="0" marB="0" anchor="ctr"/>
                </a:tc>
                <a:tc>
                  <a:txBody>
                    <a:bodyPr/>
                    <a:lstStyle/>
                    <a:p>
                      <a:pPr algn="ctr">
                        <a:spcAft>
                          <a:spcPts val="0"/>
                        </a:spcAft>
                      </a:pPr>
                      <a:r>
                        <a:rPr lang="es-ES" sz="1500" kern="1200" dirty="0" smtClean="0">
                          <a:solidFill>
                            <a:schemeClr val="dk1"/>
                          </a:solidFill>
                          <a:latin typeface="+mn-lt"/>
                          <a:ea typeface="+mn-ea"/>
                          <a:cs typeface="+mn-cs"/>
                        </a:rPr>
                        <a:t>1</a:t>
                      </a:r>
                    </a:p>
                  </a:txBody>
                  <a:tcPr marL="68580" marR="68580" marT="0" marB="0" anchor="ctr"/>
                </a:tc>
                <a:extLst>
                  <a:ext uri="{0D108BD9-81ED-4DB2-BD59-A6C34878D82A}">
                    <a16:rowId xmlns:a16="http://schemas.microsoft.com/office/drawing/2014/main" val="10002"/>
                  </a:ext>
                </a:extLst>
              </a:tr>
              <a:tr h="358395">
                <a:tc>
                  <a:txBody>
                    <a:bodyPr/>
                    <a:lstStyle/>
                    <a:p>
                      <a:r>
                        <a:rPr lang="es-ES" sz="1600" dirty="0" smtClean="0"/>
                        <a:t>Adolescencia</a:t>
                      </a:r>
                      <a:endParaRPr lang="es-ES" sz="1600" dirty="0"/>
                    </a:p>
                  </a:txBody>
                  <a:tcP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0,25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0,75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1" kern="1200" dirty="0" smtClean="0">
                          <a:solidFill>
                            <a:schemeClr val="tx1"/>
                          </a:solidFill>
                          <a:latin typeface="+mn-lt"/>
                          <a:ea typeface="+mn-ea"/>
                          <a:cs typeface="+mn-cs"/>
                        </a:rPr>
                        <a:t>1</a:t>
                      </a:r>
                    </a:p>
                  </a:txBody>
                  <a:tcPr marL="68580" marR="68580" marT="0" marB="0" anchor="ctr"/>
                </a:tc>
                <a:extLst>
                  <a:ext uri="{0D108BD9-81ED-4DB2-BD59-A6C34878D82A}">
                    <a16:rowId xmlns:a16="http://schemas.microsoft.com/office/drawing/2014/main" val="10003"/>
                  </a:ext>
                </a:extLst>
              </a:tr>
              <a:tr h="358395">
                <a:tc>
                  <a:txBody>
                    <a:bodyPr/>
                    <a:lstStyle/>
                    <a:p>
                      <a:r>
                        <a:rPr lang="es-ES" sz="1600" b="0" dirty="0" smtClean="0">
                          <a:solidFill>
                            <a:schemeClr val="tx1"/>
                          </a:solidFill>
                        </a:rPr>
                        <a:t>Adultez</a:t>
                      </a:r>
                      <a:endParaRPr lang="es-ES" sz="16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0,125</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0,875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1" kern="1200" dirty="0" smtClean="0">
                          <a:solidFill>
                            <a:schemeClr val="tx1"/>
                          </a:solidFill>
                          <a:latin typeface="+mn-lt"/>
                          <a:ea typeface="+mn-ea"/>
                          <a:cs typeface="+mn-cs"/>
                        </a:rPr>
                        <a:t>1</a:t>
                      </a:r>
                    </a:p>
                  </a:txBody>
                  <a:tcPr marL="68580" marR="68580" marT="0" marB="0" anchor="ctr"/>
                </a:tc>
                <a:extLst>
                  <a:ext uri="{0D108BD9-81ED-4DB2-BD59-A6C34878D82A}">
                    <a16:rowId xmlns:a16="http://schemas.microsoft.com/office/drawing/2014/main" val="10004"/>
                  </a:ext>
                </a:extLst>
              </a:tr>
              <a:tr h="181269">
                <a:tc>
                  <a:txBody>
                    <a:bodyPr/>
                    <a:lstStyle/>
                    <a:p>
                      <a:r>
                        <a:rPr lang="es-ES" sz="1600" b="0" dirty="0" smtClean="0">
                          <a:solidFill>
                            <a:schemeClr val="tx1"/>
                          </a:solidFill>
                        </a:rPr>
                        <a:t>Vejez</a:t>
                      </a:r>
                      <a:endParaRPr lang="es-ES" sz="1600" b="0"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0,866</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0,133</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1" kern="1200" dirty="0" smtClean="0">
                          <a:solidFill>
                            <a:schemeClr val="tx1"/>
                          </a:solidFill>
                          <a:latin typeface="+mn-lt"/>
                          <a:ea typeface="+mn-ea"/>
                          <a:cs typeface="+mn-cs"/>
                        </a:rPr>
                        <a:t>1</a:t>
                      </a:r>
                    </a:p>
                  </a:txBody>
                  <a:tcPr marL="68580" marR="68580" marT="0" marB="0" anchor="ctr"/>
                </a:tc>
                <a:extLst>
                  <a:ext uri="{0D108BD9-81ED-4DB2-BD59-A6C34878D82A}">
                    <a16:rowId xmlns:a16="http://schemas.microsoft.com/office/drawing/2014/main" val="10005"/>
                  </a:ext>
                </a:extLst>
              </a:tr>
              <a:tr h="345921">
                <a:tc>
                  <a:txBody>
                    <a:bodyPr/>
                    <a:lstStyle/>
                    <a:p>
                      <a:r>
                        <a:rPr lang="es-ES" sz="1600" b="0" dirty="0" smtClean="0">
                          <a:solidFill>
                            <a:schemeClr val="tx1"/>
                          </a:solidFill>
                        </a:rPr>
                        <a:t>Totales</a:t>
                      </a:r>
                      <a:endParaRPr lang="es-ES" sz="1600" b="0" dirty="0">
                        <a:solidFill>
                          <a:schemeClr val="tx1"/>
                        </a:solidFill>
                      </a:endParaRPr>
                    </a:p>
                  </a:txBody>
                  <a:tcPr anchor="b"/>
                </a:tc>
                <a:tc>
                  <a:txBody>
                    <a:bodyPr/>
                    <a:lstStyle/>
                    <a:p>
                      <a:pPr algn="ctr"/>
                      <a:r>
                        <a:rPr lang="es-ES" sz="1500" b="0" dirty="0" smtClean="0">
                          <a:solidFill>
                            <a:schemeClr val="tx1"/>
                          </a:solidFill>
                        </a:rPr>
                        <a:t>0,40</a:t>
                      </a:r>
                      <a:endParaRPr lang="es-ES" sz="1500" b="0" dirty="0">
                        <a:solidFill>
                          <a:schemeClr val="tx1"/>
                        </a:solidFill>
                      </a:endParaRPr>
                    </a:p>
                  </a:txBody>
                  <a:tcPr anchor="ctr"/>
                </a:tc>
                <a:tc>
                  <a:txBody>
                    <a:bodyPr/>
                    <a:lstStyle/>
                    <a:p>
                      <a:pPr algn="ctr"/>
                      <a:r>
                        <a:rPr lang="es-ES" sz="1500" b="0" dirty="0" smtClean="0">
                          <a:solidFill>
                            <a:schemeClr val="tx1"/>
                          </a:solidFill>
                        </a:rPr>
                        <a:t>0,60</a:t>
                      </a:r>
                      <a:endParaRPr lang="es-ES" sz="1500" b="0" dirty="0">
                        <a:solidFill>
                          <a:schemeClr val="tx1"/>
                        </a:solidFill>
                      </a:endParaRPr>
                    </a:p>
                  </a:txBody>
                  <a:tcPr anchor="ctr"/>
                </a:tc>
                <a:tc>
                  <a:txBody>
                    <a:bodyPr/>
                    <a:lstStyle/>
                    <a:p>
                      <a:pPr algn="ctr"/>
                      <a:r>
                        <a:rPr lang="es-ES" sz="1500" dirty="0" smtClean="0"/>
                        <a:t>1</a:t>
                      </a:r>
                      <a:endParaRPr lang="es-ES" sz="1500" dirty="0"/>
                    </a:p>
                  </a:txBody>
                  <a:tcPr anchor="ctr"/>
                </a:tc>
                <a:extLst>
                  <a:ext uri="{0D108BD9-81ED-4DB2-BD59-A6C34878D82A}">
                    <a16:rowId xmlns:a16="http://schemas.microsoft.com/office/drawing/2014/main" val="10006"/>
                  </a:ext>
                </a:extLst>
              </a:tr>
            </a:tbl>
          </a:graphicData>
        </a:graphic>
      </p:graphicFrame>
      <p:sp>
        <p:nvSpPr>
          <p:cNvPr id="16" name="15 Rectángulo"/>
          <p:cNvSpPr/>
          <p:nvPr/>
        </p:nvSpPr>
        <p:spPr>
          <a:xfrm>
            <a:off x="214282" y="5286388"/>
            <a:ext cx="4071966" cy="357190"/>
          </a:xfrm>
          <a:prstGeom prst="rect">
            <a:avLst/>
          </a:prstGeom>
          <a:solidFill>
            <a:schemeClr val="accent3">
              <a:lumMod val="75000"/>
              <a:alpha val="40000"/>
            </a:schemeClr>
          </a:solid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23" name="11 Marcador de contenido"/>
          <p:cNvGraphicFramePr>
            <a:graphicFrameLocks/>
          </p:cNvGraphicFramePr>
          <p:nvPr/>
        </p:nvGraphicFramePr>
        <p:xfrm>
          <a:off x="214282" y="214290"/>
          <a:ext cx="4929221" cy="2643072"/>
        </p:xfrm>
        <a:graphic>
          <a:graphicData uri="http://schemas.openxmlformats.org/drawingml/2006/table">
            <a:tbl>
              <a:tblPr firstRow="1" bandRow="1">
                <a:tableStyleId>{5C22544A-7EE6-4342-B048-85BDC9FD1C3A}</a:tableStyleId>
              </a:tblPr>
              <a:tblGrid>
                <a:gridCol w="1869691">
                  <a:extLst>
                    <a:ext uri="{9D8B030D-6E8A-4147-A177-3AD203B41FA5}">
                      <a16:colId xmlns:a16="http://schemas.microsoft.com/office/drawing/2014/main" val="20000"/>
                    </a:ext>
                  </a:extLst>
                </a:gridCol>
                <a:gridCol w="1019868">
                  <a:extLst>
                    <a:ext uri="{9D8B030D-6E8A-4147-A177-3AD203B41FA5}">
                      <a16:colId xmlns:a16="http://schemas.microsoft.com/office/drawing/2014/main" val="20001"/>
                    </a:ext>
                  </a:extLst>
                </a:gridCol>
                <a:gridCol w="1019831">
                  <a:extLst>
                    <a:ext uri="{9D8B030D-6E8A-4147-A177-3AD203B41FA5}">
                      <a16:colId xmlns:a16="http://schemas.microsoft.com/office/drawing/2014/main" val="20002"/>
                    </a:ext>
                  </a:extLst>
                </a:gridCol>
                <a:gridCol w="1019831">
                  <a:extLst>
                    <a:ext uri="{9D8B030D-6E8A-4147-A177-3AD203B41FA5}">
                      <a16:colId xmlns:a16="http://schemas.microsoft.com/office/drawing/2014/main" val="20003"/>
                    </a:ext>
                  </a:extLst>
                </a:gridCol>
              </a:tblGrid>
              <a:tr h="345921">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Etapa vital del</a:t>
                      </a:r>
                      <a:r>
                        <a:rPr lang="es-ES" baseline="0" dirty="0" smtClean="0"/>
                        <a:t> paciente </a:t>
                      </a:r>
                      <a:r>
                        <a:rPr lang="es-ES" sz="1700" b="0" baseline="0" dirty="0" smtClean="0"/>
                        <a:t>(antecedente)</a:t>
                      </a:r>
                      <a:endParaRPr lang="es-ES" sz="1700" b="0" dirty="0" smtClean="0"/>
                    </a:p>
                  </a:txBody>
                  <a:tcPr anchor="b"/>
                </a:tc>
                <a:tc gridSpan="3">
                  <a:txBody>
                    <a:bodyPr/>
                    <a:lstStyle/>
                    <a:p>
                      <a:pPr algn="ctr"/>
                      <a:r>
                        <a:rPr lang="es-ES" dirty="0" smtClean="0"/>
                        <a:t>Inclusión</a:t>
                      </a:r>
                      <a:r>
                        <a:rPr lang="es-ES" baseline="0" dirty="0" smtClean="0"/>
                        <a:t> de la familia </a:t>
                      </a:r>
                      <a:r>
                        <a:rPr lang="es-ES" sz="1600" b="0" baseline="0" dirty="0" smtClean="0"/>
                        <a:t>(consecuente)</a:t>
                      </a:r>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24783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tc>
                <a:tc>
                  <a:txBody>
                    <a:bodyPr/>
                    <a:lstStyle/>
                    <a:p>
                      <a:pPr algn="ctr">
                        <a:spcAft>
                          <a:spcPts val="0"/>
                        </a:spcAft>
                      </a:pPr>
                      <a:r>
                        <a:rPr lang="es-AR" sz="1600" kern="1200" dirty="0" smtClean="0">
                          <a:solidFill>
                            <a:schemeClr val="dk1"/>
                          </a:solidFill>
                          <a:latin typeface="+mn-lt"/>
                          <a:ea typeface="+mn-ea"/>
                          <a:cs typeface="+mn-cs"/>
                        </a:rPr>
                        <a:t>Sí</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No</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Totales</a:t>
                      </a:r>
                      <a:endParaRPr lang="es-ES" sz="1600" kern="1200" dirty="0" smtClean="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345921">
                <a:tc>
                  <a:txBody>
                    <a:bodyPr/>
                    <a:lstStyle/>
                    <a:p>
                      <a:r>
                        <a:rPr lang="es-ES" sz="1600" dirty="0" smtClean="0"/>
                        <a:t>Niñez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0,17</a:t>
                      </a:r>
                      <a:endParaRPr lang="es-ES" sz="1500" kern="1200" dirty="0" smtClean="0">
                        <a:solidFill>
                          <a:schemeClr val="dk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0,08</a:t>
                      </a:r>
                      <a:endParaRPr lang="es-ES" sz="1500" kern="1200" dirty="0" smtClean="0">
                        <a:solidFill>
                          <a:schemeClr val="dk1"/>
                        </a:solidFill>
                        <a:latin typeface="+mn-lt"/>
                        <a:ea typeface="+mn-ea"/>
                        <a:cs typeface="+mn-cs"/>
                      </a:endParaRPr>
                    </a:p>
                  </a:txBody>
                  <a:tcPr marL="68580" marR="68580" marT="0" marB="0" anchor="ctr"/>
                </a:tc>
                <a:tc>
                  <a:txBody>
                    <a:bodyPr/>
                    <a:lstStyle/>
                    <a:p>
                      <a:pPr algn="ctr">
                        <a:spcAft>
                          <a:spcPts val="0"/>
                        </a:spcAft>
                      </a:pPr>
                      <a:r>
                        <a:rPr lang="es-ES" sz="1600" dirty="0" smtClean="0"/>
                        <a:t>0,25</a:t>
                      </a:r>
                      <a:endParaRPr lang="es-ES" sz="1500" kern="1200" dirty="0" smtClean="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val="10002"/>
                  </a:ext>
                </a:extLst>
              </a:tr>
              <a:tr h="358395">
                <a:tc>
                  <a:txBody>
                    <a:bodyPr/>
                    <a:lstStyle/>
                    <a:p>
                      <a:r>
                        <a:rPr lang="es-ES" sz="1600" dirty="0" smtClean="0"/>
                        <a:t>Adolescencia</a:t>
                      </a:r>
                      <a:endParaRPr lang="es-ES" sz="1600" dirty="0"/>
                    </a:p>
                  </a:txBody>
                  <a:tcPr/>
                </a:tc>
                <a:tc>
                  <a:txBody>
                    <a:bodyPr/>
                    <a:lstStyle/>
                    <a:p>
                      <a:pPr marL="0" algn="ctr" defTabSz="914400" rtl="0" eaLnBrk="1" latinLnBrk="0" hangingPunct="1">
                        <a:spcAft>
                          <a:spcPts val="0"/>
                        </a:spcAft>
                      </a:pPr>
                      <a:r>
                        <a:rPr lang="es-AR" sz="1500" kern="1200" dirty="0" smtClean="0">
                          <a:solidFill>
                            <a:schemeClr val="dk1"/>
                          </a:solidFill>
                          <a:latin typeface="+mn-lt"/>
                          <a:ea typeface="+mn-ea"/>
                          <a:cs typeface="+mn-cs"/>
                        </a:rPr>
                        <a:t>0,05</a:t>
                      </a:r>
                      <a:endParaRPr lang="es-ES" sz="1500" kern="1200" dirty="0" smtClean="0">
                        <a:solidFill>
                          <a:schemeClr val="dk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kern="1200" dirty="0" smtClean="0">
                          <a:solidFill>
                            <a:schemeClr val="dk1"/>
                          </a:solidFill>
                          <a:latin typeface="+mn-lt"/>
                          <a:ea typeface="+mn-ea"/>
                          <a:cs typeface="+mn-cs"/>
                        </a:rPr>
                        <a:t>0,15</a:t>
                      </a:r>
                      <a:endParaRPr lang="es-ES" sz="1500" b="1" kern="1200" dirty="0" smtClean="0">
                        <a:solidFill>
                          <a:srgbClr val="0000CC"/>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600" dirty="0" smtClean="0"/>
                        <a:t>0,20</a:t>
                      </a:r>
                      <a:endParaRPr lang="es-ES" sz="1500" b="1"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3"/>
                  </a:ext>
                </a:extLst>
              </a:tr>
              <a:tr h="358395">
                <a:tc>
                  <a:txBody>
                    <a:bodyPr/>
                    <a:lstStyle/>
                    <a:p>
                      <a:r>
                        <a:rPr lang="es-ES" sz="1600" dirty="0" smtClean="0"/>
                        <a:t>Adultez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0,05</a:t>
                      </a:r>
                      <a:endParaRPr lang="es-ES" sz="1500" kern="1200" dirty="0" smtClean="0">
                        <a:solidFill>
                          <a:schemeClr val="dk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1" kern="1200" dirty="0" smtClean="0">
                          <a:solidFill>
                            <a:schemeClr val="tx1"/>
                          </a:solidFill>
                          <a:latin typeface="+mn-lt"/>
                          <a:ea typeface="+mn-ea"/>
                          <a:cs typeface="+mn-cs"/>
                        </a:rPr>
                        <a:t>0,35</a:t>
                      </a:r>
                      <a:endParaRPr lang="es-ES" sz="1500" b="1"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600" dirty="0" smtClean="0"/>
                        <a:t>0,40</a:t>
                      </a:r>
                      <a:endParaRPr lang="es-ES" sz="1500" b="1"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4"/>
                  </a:ext>
                </a:extLst>
              </a:tr>
              <a:tr h="181269">
                <a:tc>
                  <a:txBody>
                    <a:bodyPr/>
                    <a:lstStyle/>
                    <a:p>
                      <a:r>
                        <a:rPr lang="es-ES" sz="1600" dirty="0" smtClean="0"/>
                        <a:t>Vejez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kern="1200" dirty="0" smtClean="0">
                          <a:solidFill>
                            <a:schemeClr val="dk1"/>
                          </a:solidFill>
                          <a:latin typeface="+mn-lt"/>
                          <a:ea typeface="+mn-ea"/>
                          <a:cs typeface="+mn-cs"/>
                        </a:rPr>
                        <a:t>0,13</a:t>
                      </a:r>
                      <a:endParaRPr lang="es-ES" sz="1500" b="1" kern="1200" dirty="0" smtClean="0">
                        <a:solidFill>
                          <a:srgbClr val="0000CC"/>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0,02</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600" dirty="0" smtClean="0"/>
                        <a:t>0,15</a:t>
                      </a:r>
                      <a:endParaRPr lang="es-ES" sz="1500" b="1" kern="1200" dirty="0" smtClean="0">
                        <a:solidFill>
                          <a:schemeClr val="tx1"/>
                        </a:solidFill>
                        <a:latin typeface="+mn-lt"/>
                        <a:ea typeface="+mn-ea"/>
                        <a:cs typeface="+mn-cs"/>
                      </a:endParaRPr>
                    </a:p>
                  </a:txBody>
                  <a:tcPr marL="68580" marR="68580" marT="0" marB="0" anchor="ctr"/>
                </a:tc>
                <a:extLst>
                  <a:ext uri="{0D108BD9-81ED-4DB2-BD59-A6C34878D82A}">
                    <a16:rowId xmlns:a16="http://schemas.microsoft.com/office/drawing/2014/main" val="10005"/>
                  </a:ext>
                </a:extLst>
              </a:tr>
              <a:tr h="345921">
                <a:tc>
                  <a:txBody>
                    <a:bodyPr/>
                    <a:lstStyle/>
                    <a:p>
                      <a:r>
                        <a:rPr lang="es-ES" sz="1600" dirty="0" smtClean="0"/>
                        <a:t>Totales</a:t>
                      </a:r>
                      <a:endParaRPr lang="es-ES" sz="1600" dirty="0"/>
                    </a:p>
                  </a:txBody>
                  <a:tcPr anchor="b"/>
                </a:tc>
                <a:tc>
                  <a:txBody>
                    <a:bodyPr/>
                    <a:lstStyle/>
                    <a:p>
                      <a:pPr algn="ctr"/>
                      <a:r>
                        <a:rPr lang="es-ES" sz="1500" dirty="0" smtClean="0"/>
                        <a:t>0,40</a:t>
                      </a:r>
                      <a:endParaRPr lang="es-ES" sz="1500" dirty="0"/>
                    </a:p>
                  </a:txBody>
                  <a:tcPr anchor="ctr"/>
                </a:tc>
                <a:tc>
                  <a:txBody>
                    <a:bodyPr/>
                    <a:lstStyle/>
                    <a:p>
                      <a:pPr algn="ctr"/>
                      <a:r>
                        <a:rPr lang="es-ES" sz="1500" dirty="0" smtClean="0"/>
                        <a:t>0,60</a:t>
                      </a:r>
                      <a:endParaRPr lang="es-ES" sz="1500" dirty="0"/>
                    </a:p>
                  </a:txBody>
                  <a:tcPr anchor="ctr"/>
                </a:tc>
                <a:tc>
                  <a:txBody>
                    <a:bodyPr/>
                    <a:lstStyle/>
                    <a:p>
                      <a:pPr algn="ctr"/>
                      <a:r>
                        <a:rPr lang="es-ES" sz="1500" dirty="0" smtClean="0"/>
                        <a:t>1</a:t>
                      </a:r>
                      <a:endParaRPr lang="es-ES" sz="1500" dirty="0"/>
                    </a:p>
                  </a:txBody>
                  <a:tcPr anchor="ctr"/>
                </a:tc>
                <a:extLst>
                  <a:ext uri="{0D108BD9-81ED-4DB2-BD59-A6C34878D82A}">
                    <a16:rowId xmlns:a16="http://schemas.microsoft.com/office/drawing/2014/main" val="10006"/>
                  </a:ext>
                </a:extLst>
              </a:tr>
            </a:tbl>
          </a:graphicData>
        </a:graphic>
      </p:graphicFrame>
      <p:sp>
        <p:nvSpPr>
          <p:cNvPr id="24" name="23 CuadroTexto"/>
          <p:cNvSpPr txBox="1"/>
          <p:nvPr/>
        </p:nvSpPr>
        <p:spPr>
          <a:xfrm>
            <a:off x="5357818" y="1571612"/>
            <a:ext cx="3143272" cy="369332"/>
          </a:xfrm>
          <a:prstGeom prst="rect">
            <a:avLst/>
          </a:prstGeom>
          <a:noFill/>
        </p:spPr>
        <p:txBody>
          <a:bodyPr wrap="square" rtlCol="0">
            <a:spAutoFit/>
          </a:bodyPr>
          <a:lstStyle/>
          <a:p>
            <a:r>
              <a:rPr lang="es-ES" dirty="0" smtClean="0"/>
              <a:t>Distribuciones condicionales</a:t>
            </a:r>
            <a:endParaRPr lang="es-ES" dirty="0"/>
          </a:p>
        </p:txBody>
      </p:sp>
      <p:sp>
        <p:nvSpPr>
          <p:cNvPr id="26" name="25 CuadroTexto"/>
          <p:cNvSpPr txBox="1"/>
          <p:nvPr/>
        </p:nvSpPr>
        <p:spPr>
          <a:xfrm>
            <a:off x="285720" y="6429396"/>
            <a:ext cx="928694" cy="369332"/>
          </a:xfrm>
          <a:prstGeom prst="rect">
            <a:avLst/>
          </a:prstGeom>
          <a:noFill/>
        </p:spPr>
        <p:txBody>
          <a:bodyPr wrap="square" rtlCol="0">
            <a:spAutoFit/>
          </a:bodyPr>
          <a:lstStyle/>
          <a:p>
            <a:r>
              <a:rPr lang="es-ES" dirty="0" smtClean="0"/>
              <a:t>Tabla 4</a:t>
            </a:r>
            <a:endParaRPr lang="es-ES" dirty="0"/>
          </a:p>
        </p:txBody>
      </p:sp>
      <p:sp>
        <p:nvSpPr>
          <p:cNvPr id="28" name="27 Rectángulo"/>
          <p:cNvSpPr/>
          <p:nvPr/>
        </p:nvSpPr>
        <p:spPr>
          <a:xfrm>
            <a:off x="5286380" y="285728"/>
            <a:ext cx="3643338" cy="1200329"/>
          </a:xfrm>
          <a:prstGeom prst="rect">
            <a:avLst/>
          </a:prstGeom>
        </p:spPr>
        <p:txBody>
          <a:bodyPr wrap="square">
            <a:spAutoFit/>
          </a:bodyPr>
          <a:lstStyle/>
          <a:p>
            <a:r>
              <a:rPr lang="es-AR" dirty="0" smtClean="0"/>
              <a:t>Tabla 3: Inclusión de la familia en el tratamiento por parte del terapeuta según Etapa vital del paciente</a:t>
            </a:r>
          </a:p>
        </p:txBody>
      </p:sp>
      <p:sp>
        <p:nvSpPr>
          <p:cNvPr id="25" name="24 Rectángulo"/>
          <p:cNvSpPr/>
          <p:nvPr/>
        </p:nvSpPr>
        <p:spPr>
          <a:xfrm>
            <a:off x="285720" y="1857364"/>
            <a:ext cx="4714908" cy="285752"/>
          </a:xfrm>
          <a:prstGeom prst="rect">
            <a:avLst/>
          </a:prstGeom>
          <a:solidFill>
            <a:schemeClr val="accent3">
              <a:lumMod val="75000"/>
              <a:alpha val="40000"/>
            </a:schemeClr>
          </a:solidFill>
          <a:ln w="38100">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Elipse"/>
          <p:cNvSpPr/>
          <p:nvPr/>
        </p:nvSpPr>
        <p:spPr>
          <a:xfrm>
            <a:off x="3357554" y="1785926"/>
            <a:ext cx="500066" cy="428628"/>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29 Elipse"/>
          <p:cNvSpPr/>
          <p:nvPr/>
        </p:nvSpPr>
        <p:spPr>
          <a:xfrm>
            <a:off x="2786050" y="5286388"/>
            <a:ext cx="571504" cy="428628"/>
          </a:xfrm>
          <a:prstGeom prst="ellipse">
            <a:avLst/>
          </a:prstGeom>
          <a:noFill/>
          <a:ln w="508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30 CuadroTexto"/>
          <p:cNvSpPr txBox="1"/>
          <p:nvPr/>
        </p:nvSpPr>
        <p:spPr>
          <a:xfrm>
            <a:off x="5286380" y="2000240"/>
            <a:ext cx="3857620" cy="923330"/>
          </a:xfrm>
          <a:prstGeom prst="rect">
            <a:avLst/>
          </a:prstGeom>
          <a:noFill/>
        </p:spPr>
        <p:txBody>
          <a:bodyPr wrap="square" rtlCol="0">
            <a:spAutoFit/>
          </a:bodyPr>
          <a:lstStyle/>
          <a:p>
            <a:r>
              <a:rPr lang="es-ES" dirty="0" smtClean="0"/>
              <a:t>Frecuencias relativas al total: </a:t>
            </a:r>
            <a:r>
              <a:rPr lang="es-ES" b="1" dirty="0" smtClean="0"/>
              <a:t>contiene información simultánea sobre las dos variables</a:t>
            </a:r>
            <a:endParaRPr lang="es-ES" b="1" dirty="0"/>
          </a:p>
        </p:txBody>
      </p:sp>
      <p:sp>
        <p:nvSpPr>
          <p:cNvPr id="32" name="31 CuadroTexto"/>
          <p:cNvSpPr txBox="1"/>
          <p:nvPr/>
        </p:nvSpPr>
        <p:spPr>
          <a:xfrm>
            <a:off x="142876" y="3071810"/>
            <a:ext cx="4857752" cy="646331"/>
          </a:xfrm>
          <a:prstGeom prst="rect">
            <a:avLst/>
          </a:prstGeom>
          <a:noFill/>
        </p:spPr>
        <p:txBody>
          <a:bodyPr wrap="square" rtlCol="0">
            <a:spAutoFit/>
          </a:bodyPr>
          <a:lstStyle/>
          <a:p>
            <a:r>
              <a:rPr lang="es-ES" dirty="0" smtClean="0"/>
              <a:t>Frecuencias relativas a los totales de la fila</a:t>
            </a:r>
            <a:r>
              <a:rPr lang="es-ES" b="1" dirty="0" smtClean="0"/>
              <a:t>: fija una categoría para una de las variables</a:t>
            </a:r>
            <a:endParaRPr lang="es-ES" b="1" dirty="0"/>
          </a:p>
        </p:txBody>
      </p:sp>
      <p:sp>
        <p:nvSpPr>
          <p:cNvPr id="33" name="32 CuadroTexto"/>
          <p:cNvSpPr txBox="1"/>
          <p:nvPr/>
        </p:nvSpPr>
        <p:spPr>
          <a:xfrm>
            <a:off x="1643042" y="6429396"/>
            <a:ext cx="1643074" cy="338554"/>
          </a:xfrm>
          <a:prstGeom prst="rect">
            <a:avLst/>
          </a:prstGeom>
          <a:noFill/>
        </p:spPr>
        <p:txBody>
          <a:bodyPr wrap="square" rtlCol="0">
            <a:spAutoFit/>
          </a:bodyPr>
          <a:lstStyle/>
          <a:p>
            <a:r>
              <a:rPr lang="es-ES" sz="1600" dirty="0" smtClean="0"/>
              <a:t>n= 40 adultos</a:t>
            </a:r>
            <a:endParaRPr lang="es-ES" sz="1600" dirty="0"/>
          </a:p>
        </p:txBody>
      </p:sp>
      <p:sp>
        <p:nvSpPr>
          <p:cNvPr id="34" name="33 CuadroTexto"/>
          <p:cNvSpPr txBox="1"/>
          <p:nvPr/>
        </p:nvSpPr>
        <p:spPr>
          <a:xfrm>
            <a:off x="6429388" y="1233058"/>
            <a:ext cx="1785950" cy="338554"/>
          </a:xfrm>
          <a:prstGeom prst="rect">
            <a:avLst/>
          </a:prstGeom>
          <a:noFill/>
        </p:spPr>
        <p:txBody>
          <a:bodyPr wrap="square" rtlCol="0">
            <a:spAutoFit/>
          </a:bodyPr>
          <a:lstStyle/>
          <a:p>
            <a:r>
              <a:rPr lang="es-ES" sz="1600" dirty="0" smtClean="0"/>
              <a:t>n= 100 pacientes</a:t>
            </a:r>
            <a:endParaRPr lang="es-ES" sz="1600" dirty="0"/>
          </a:p>
        </p:txBody>
      </p:sp>
      <p:sp>
        <p:nvSpPr>
          <p:cNvPr id="35" name="34 CuadroTexto"/>
          <p:cNvSpPr txBox="1"/>
          <p:nvPr/>
        </p:nvSpPr>
        <p:spPr>
          <a:xfrm>
            <a:off x="5143504" y="3929066"/>
            <a:ext cx="3500462" cy="2031325"/>
          </a:xfrm>
          <a:prstGeom prst="rect">
            <a:avLst/>
          </a:prstGeom>
          <a:noFill/>
        </p:spPr>
        <p:txBody>
          <a:bodyPr wrap="square" rtlCol="0">
            <a:spAutoFit/>
          </a:bodyPr>
          <a:lstStyle/>
          <a:p>
            <a:r>
              <a:rPr lang="es-ES" dirty="0" smtClean="0"/>
              <a:t>En el caso en que tratemos con relaciones asimétricas, se elegirá como denominador a los totales de la variable antecedente para ver la diferencia entre los grupos que definen sus categorías. </a:t>
            </a:r>
            <a:endParaRPr lang="es-ES" dirty="0"/>
          </a:p>
        </p:txBody>
      </p:sp>
      <p:cxnSp>
        <p:nvCxnSpPr>
          <p:cNvPr id="37" name="36 Conector recto de flecha"/>
          <p:cNvCxnSpPr/>
          <p:nvPr/>
        </p:nvCxnSpPr>
        <p:spPr>
          <a:xfrm rot="16200000" flipV="1">
            <a:off x="4679157" y="3036091"/>
            <a:ext cx="928694" cy="714380"/>
          </a:xfrm>
          <a:prstGeom prst="straightConnector1">
            <a:avLst/>
          </a:prstGeom>
          <a:ln w="57150">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 presetClass="exit" presetSubtype="16" fill="hold" grpId="1" nodeType="clickEffect">
                                  <p:stCondLst>
                                    <p:cond delay="0"/>
                                  </p:stCondLst>
                                  <p:childTnLst>
                                    <p:animEffect transition="out" filter="box(in)">
                                      <p:cBhvr>
                                        <p:cTn id="18" dur="500"/>
                                        <p:tgtEl>
                                          <p:spTgt spid="29"/>
                                        </p:tgtEl>
                                      </p:cBhvr>
                                    </p:animEffect>
                                    <p:set>
                                      <p:cBhvr>
                                        <p:cTn id="19" dur="1" fill="hold">
                                          <p:stCondLst>
                                            <p:cond delay="499"/>
                                          </p:stCondLst>
                                        </p:cTn>
                                        <p:tgtEl>
                                          <p:spTgt spid="29"/>
                                        </p:tgtEl>
                                        <p:attrNameLst>
                                          <p:attrName>style.visibility</p:attrName>
                                        </p:attrNameLst>
                                      </p:cBhvr>
                                      <p:to>
                                        <p:strVal val="hidden"/>
                                      </p:to>
                                    </p:set>
                                  </p:childTnLst>
                                </p:cTn>
                              </p:par>
                              <p:par>
                                <p:cTn id="20" presetID="4" presetClass="exit" presetSubtype="16" fill="hold" grpId="1" nodeType="withEffect">
                                  <p:stCondLst>
                                    <p:cond delay="0"/>
                                  </p:stCondLst>
                                  <p:childTnLst>
                                    <p:animEffect transition="out" filter="box(in)">
                                      <p:cBhvr>
                                        <p:cTn id="21" dur="500"/>
                                        <p:tgtEl>
                                          <p:spTgt spid="25"/>
                                        </p:tgtEl>
                                      </p:cBhvr>
                                    </p:animEffect>
                                    <p:set>
                                      <p:cBhvr>
                                        <p:cTn id="22" dur="1" fill="hold">
                                          <p:stCondLst>
                                            <p:cond delay="499"/>
                                          </p:stCondLst>
                                        </p:cTn>
                                        <p:tgtEl>
                                          <p:spTgt spid="25"/>
                                        </p:tgtEl>
                                        <p:attrNameLst>
                                          <p:attrName>style.visibility</p:attrName>
                                        </p:attrNameLst>
                                      </p:cBhvr>
                                      <p:to>
                                        <p:strVal val="hidden"/>
                                      </p:to>
                                    </p:set>
                                  </p:childTnLst>
                                </p:cTn>
                              </p:par>
                              <p:par>
                                <p:cTn id="23" presetID="4" presetClass="exit" presetSubtype="16" fill="hold" grpId="1" nodeType="withEffect">
                                  <p:stCondLst>
                                    <p:cond delay="0"/>
                                  </p:stCondLst>
                                  <p:childTnLst>
                                    <p:animEffect transition="out" filter="box(in)">
                                      <p:cBhvr>
                                        <p:cTn id="24" dur="500"/>
                                        <p:tgtEl>
                                          <p:spTgt spid="31"/>
                                        </p:tgtEl>
                                      </p:cBhvr>
                                    </p:animEffect>
                                    <p:set>
                                      <p:cBhvr>
                                        <p:cTn id="25" dur="1" fill="hold">
                                          <p:stCondLst>
                                            <p:cond delay="499"/>
                                          </p:stCondLst>
                                        </p:cTn>
                                        <p:tgtEl>
                                          <p:spTgt spid="31"/>
                                        </p:tgtEl>
                                        <p:attrNameLst>
                                          <p:attrName>style.visibility</p:attrName>
                                        </p:attrNameLst>
                                      </p:cBhvr>
                                      <p:to>
                                        <p:strVal val="hidden"/>
                                      </p:to>
                                    </p:set>
                                  </p:childTnLst>
                                </p:cTn>
                              </p:par>
                              <p:par>
                                <p:cTn id="26" presetID="4" presetClass="exit" presetSubtype="16" fill="hold" grpId="1" nodeType="withEffect">
                                  <p:stCondLst>
                                    <p:cond delay="0"/>
                                  </p:stCondLst>
                                  <p:childTnLst>
                                    <p:animEffect transition="out" filter="box(in)">
                                      <p:cBhvr>
                                        <p:cTn id="27" dur="500"/>
                                        <p:tgtEl>
                                          <p:spTgt spid="34"/>
                                        </p:tgtEl>
                                      </p:cBhvr>
                                    </p:animEffect>
                                    <p:set>
                                      <p:cBhvr>
                                        <p:cTn id="28" dur="1" fill="hold">
                                          <p:stCondLst>
                                            <p:cond delay="499"/>
                                          </p:stCondLst>
                                        </p:cTn>
                                        <p:tgtEl>
                                          <p:spTgt spid="34"/>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4" presetClass="exit" presetSubtype="16" fill="hold" grpId="1" nodeType="clickEffect">
                                  <p:stCondLst>
                                    <p:cond delay="0"/>
                                  </p:stCondLst>
                                  <p:childTnLst>
                                    <p:animEffect transition="out" filter="box(in)">
                                      <p:cBhvr>
                                        <p:cTn id="44" dur="500"/>
                                        <p:tgtEl>
                                          <p:spTgt spid="16"/>
                                        </p:tgtEl>
                                      </p:cBhvr>
                                    </p:animEffect>
                                    <p:set>
                                      <p:cBhvr>
                                        <p:cTn id="45" dur="1" fill="hold">
                                          <p:stCondLst>
                                            <p:cond delay="499"/>
                                          </p:stCondLst>
                                        </p:cTn>
                                        <p:tgtEl>
                                          <p:spTgt spid="16"/>
                                        </p:tgtEl>
                                        <p:attrNameLst>
                                          <p:attrName>style.visibility</p:attrName>
                                        </p:attrNameLst>
                                      </p:cBhvr>
                                      <p:to>
                                        <p:strVal val="hidden"/>
                                      </p:to>
                                    </p:set>
                                  </p:childTnLst>
                                </p:cTn>
                              </p:par>
                              <p:par>
                                <p:cTn id="46" presetID="4" presetClass="exit" presetSubtype="16" fill="hold" grpId="1" nodeType="withEffect">
                                  <p:stCondLst>
                                    <p:cond delay="0"/>
                                  </p:stCondLst>
                                  <p:childTnLst>
                                    <p:animEffect transition="out" filter="box(in)">
                                      <p:cBhvr>
                                        <p:cTn id="47" dur="500"/>
                                        <p:tgtEl>
                                          <p:spTgt spid="30"/>
                                        </p:tgtEl>
                                      </p:cBhvr>
                                    </p:animEffect>
                                    <p:set>
                                      <p:cBhvr>
                                        <p:cTn id="48" dur="1" fill="hold">
                                          <p:stCondLst>
                                            <p:cond delay="499"/>
                                          </p:stCondLst>
                                        </p:cTn>
                                        <p:tgtEl>
                                          <p:spTgt spid="30"/>
                                        </p:tgtEl>
                                        <p:attrNameLst>
                                          <p:attrName>style.visibility</p:attrName>
                                        </p:attrNameLst>
                                      </p:cBhvr>
                                      <p:to>
                                        <p:strVal val="hidden"/>
                                      </p:to>
                                    </p:set>
                                  </p:childTnLst>
                                </p:cTn>
                              </p:par>
                              <p:par>
                                <p:cTn id="49" presetID="4" presetClass="exit" presetSubtype="16" fill="hold" grpId="1" nodeType="withEffect">
                                  <p:stCondLst>
                                    <p:cond delay="0"/>
                                  </p:stCondLst>
                                  <p:childTnLst>
                                    <p:animEffect transition="out" filter="box(in)">
                                      <p:cBhvr>
                                        <p:cTn id="50" dur="500"/>
                                        <p:tgtEl>
                                          <p:spTgt spid="33"/>
                                        </p:tgtEl>
                                      </p:cBhvr>
                                    </p:animEffect>
                                    <p:set>
                                      <p:cBhvr>
                                        <p:cTn id="51" dur="1" fill="hold">
                                          <p:stCondLst>
                                            <p:cond delay="499"/>
                                          </p:stCondLst>
                                        </p:cTn>
                                        <p:tgtEl>
                                          <p:spTgt spid="33"/>
                                        </p:tgtEl>
                                        <p:attrNameLst>
                                          <p:attrName>style.visibility</p:attrName>
                                        </p:attrNameLst>
                                      </p:cBhvr>
                                      <p:to>
                                        <p:strVal val="hidden"/>
                                      </p:to>
                                    </p:set>
                                  </p:childTnLst>
                                </p:cTn>
                              </p:par>
                              <p:par>
                                <p:cTn id="52" presetID="4" presetClass="exit" presetSubtype="16" fill="hold" grpId="1" nodeType="withEffect">
                                  <p:stCondLst>
                                    <p:cond delay="0"/>
                                  </p:stCondLst>
                                  <p:childTnLst>
                                    <p:animEffect transition="out" filter="box(in)">
                                      <p:cBhvr>
                                        <p:cTn id="53" dur="500"/>
                                        <p:tgtEl>
                                          <p:spTgt spid="32"/>
                                        </p:tgtEl>
                                      </p:cBhvr>
                                    </p:animEffect>
                                    <p:set>
                                      <p:cBhvr>
                                        <p:cTn id="54" dur="1" fill="hold">
                                          <p:stCondLst>
                                            <p:cond delay="499"/>
                                          </p:stCondLst>
                                        </p:cTn>
                                        <p:tgtEl>
                                          <p:spTgt spid="32"/>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31"/>
                                        </p:tgtEl>
                                        <p:attrNameLst>
                                          <p:attrName>style.visibility</p:attrName>
                                        </p:attrNameLst>
                                      </p:cBhvr>
                                      <p:to>
                                        <p:strVal val="visible"/>
                                      </p:to>
                                    </p:set>
                                  </p:childTnLst>
                                </p:cTn>
                              </p:par>
                              <p:par>
                                <p:cTn id="59" presetID="1" presetClass="entr" presetSubtype="0" fill="hold" grpId="2" nodeType="withEffect">
                                  <p:stCondLst>
                                    <p:cond delay="0"/>
                                  </p:stCondLst>
                                  <p:childTnLst>
                                    <p:set>
                                      <p:cBhvr>
                                        <p:cTn id="60" dur="1" fill="hold">
                                          <p:stCondLst>
                                            <p:cond delay="0"/>
                                          </p:stCondLst>
                                        </p:cTn>
                                        <p:tgtEl>
                                          <p:spTgt spid="3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25" grpId="0" animBg="1"/>
      <p:bldP spid="25" grpId="1" animBg="1"/>
      <p:bldP spid="29" grpId="0" animBg="1"/>
      <p:bldP spid="29" grpId="1" animBg="1"/>
      <p:bldP spid="30" grpId="0" animBg="1"/>
      <p:bldP spid="30" grpId="1" animBg="1"/>
      <p:bldP spid="31" grpId="0"/>
      <p:bldP spid="31" grpId="1"/>
      <p:bldP spid="31" grpId="2"/>
      <p:bldP spid="32" grpId="0"/>
      <p:bldP spid="32" grpId="1"/>
      <p:bldP spid="32" grpId="2"/>
      <p:bldP spid="33" grpId="0"/>
      <p:bldP spid="33" grpId="1"/>
      <p:bldP spid="34" grpId="0"/>
      <p:bldP spid="34" grpId="1"/>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3866985" y="5414320"/>
            <a:ext cx="1422115" cy="272333"/>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ts val="1000"/>
              </a:lnSpc>
              <a:spcBef>
                <a:spcPts val="0"/>
              </a:spcBef>
              <a:spcAft>
                <a:spcPts val="0"/>
              </a:spcAft>
              <a:buClrTx/>
              <a:buSzTx/>
              <a:buFontTx/>
              <a:buNone/>
              <a:tabLst/>
              <a:defRPr/>
            </a:pPr>
            <a:r>
              <a:rPr kumimoji="0" lang="es-ES" sz="1400" b="0" i="0" u="none" strike="noStrike" kern="0" cap="none" spc="0" normalizeH="0" baseline="0" noProof="0" smtClean="0">
                <a:ln>
                  <a:noFill/>
                </a:ln>
                <a:solidFill>
                  <a:prstClr val="black"/>
                </a:solidFill>
                <a:effectLst/>
                <a:uLnTx/>
                <a:uFillTx/>
                <a:latin typeface="Calibri"/>
                <a:ea typeface="+mn-ea"/>
                <a:cs typeface="+mn-cs"/>
              </a:rPr>
              <a:t>Individuos</a:t>
            </a:r>
            <a:endParaRPr kumimoji="0" lang="es-ES" sz="1400" b="0" i="0" u="none" strike="noStrike" kern="0" cap="none" spc="0" normalizeH="0" baseline="0" noProof="0" dirty="0" smtClean="0">
              <a:ln>
                <a:noFill/>
              </a:ln>
              <a:solidFill>
                <a:prstClr val="black"/>
              </a:solidFill>
              <a:effectLst/>
              <a:uLnTx/>
              <a:uFillTx/>
              <a:latin typeface="Calibri"/>
              <a:ea typeface="+mn-ea"/>
              <a:cs typeface="+mn-cs"/>
            </a:endParaRPr>
          </a:p>
        </p:txBody>
      </p:sp>
      <p:cxnSp>
        <p:nvCxnSpPr>
          <p:cNvPr id="7" name="6 Conector recto de flecha"/>
          <p:cNvCxnSpPr>
            <a:endCxn id="10" idx="6"/>
          </p:cNvCxnSpPr>
          <p:nvPr/>
        </p:nvCxnSpPr>
        <p:spPr>
          <a:xfrm flipH="1">
            <a:off x="5070215" y="4285588"/>
            <a:ext cx="1496814" cy="0"/>
          </a:xfrm>
          <a:prstGeom prst="straightConnector1">
            <a:avLst/>
          </a:prstGeom>
          <a:noFill/>
          <a:ln w="28575" cap="flat" cmpd="sng" algn="ctr">
            <a:solidFill>
              <a:srgbClr val="4F81BD">
                <a:shade val="95000"/>
                <a:satMod val="105000"/>
              </a:srgbClr>
            </a:solidFill>
            <a:prstDash val="solid"/>
            <a:tailEnd type="arrow"/>
          </a:ln>
          <a:effectLst/>
        </p:spPr>
      </p:cxnSp>
      <p:sp>
        <p:nvSpPr>
          <p:cNvPr id="8" name="7 Elipse"/>
          <p:cNvSpPr/>
          <p:nvPr/>
        </p:nvSpPr>
        <p:spPr>
          <a:xfrm>
            <a:off x="3696780" y="138614"/>
            <a:ext cx="1832925" cy="447938"/>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Variabilidad</a:t>
            </a:r>
          </a:p>
        </p:txBody>
      </p:sp>
      <p:sp>
        <p:nvSpPr>
          <p:cNvPr id="9" name="8 Elipse"/>
          <p:cNvSpPr/>
          <p:nvPr/>
        </p:nvSpPr>
        <p:spPr>
          <a:xfrm>
            <a:off x="5019506" y="4892099"/>
            <a:ext cx="1411713" cy="360040"/>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Población</a:t>
            </a:r>
          </a:p>
        </p:txBody>
      </p:sp>
      <p:sp>
        <p:nvSpPr>
          <p:cNvPr id="10" name="9 Elipse"/>
          <p:cNvSpPr/>
          <p:nvPr/>
        </p:nvSpPr>
        <p:spPr>
          <a:xfrm>
            <a:off x="4122596" y="4069564"/>
            <a:ext cx="947619" cy="432048"/>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Datos</a:t>
            </a:r>
          </a:p>
        </p:txBody>
      </p:sp>
      <p:sp>
        <p:nvSpPr>
          <p:cNvPr id="11" name="10 Elipse"/>
          <p:cNvSpPr/>
          <p:nvPr/>
        </p:nvSpPr>
        <p:spPr>
          <a:xfrm>
            <a:off x="594505" y="3884916"/>
            <a:ext cx="1828681" cy="459835"/>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smtClean="0">
                <a:ln>
                  <a:noFill/>
                </a:ln>
                <a:solidFill>
                  <a:prstClr val="black"/>
                </a:solidFill>
                <a:effectLst/>
                <a:uLnTx/>
                <a:uFillTx/>
                <a:latin typeface="Calibri"/>
                <a:ea typeface="+mn-ea"/>
                <a:cs typeface="+mn-cs"/>
              </a:rPr>
              <a:t>DESCRIPTIVA</a:t>
            </a:r>
          </a:p>
        </p:txBody>
      </p:sp>
      <p:sp>
        <p:nvSpPr>
          <p:cNvPr id="12" name="11 Elipse"/>
          <p:cNvSpPr/>
          <p:nvPr/>
        </p:nvSpPr>
        <p:spPr>
          <a:xfrm>
            <a:off x="3020285" y="1285589"/>
            <a:ext cx="1224207" cy="312664"/>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Variable</a:t>
            </a:r>
          </a:p>
        </p:txBody>
      </p:sp>
      <p:sp>
        <p:nvSpPr>
          <p:cNvPr id="13" name="12 Elipse"/>
          <p:cNvSpPr/>
          <p:nvPr/>
        </p:nvSpPr>
        <p:spPr>
          <a:xfrm>
            <a:off x="72683" y="666891"/>
            <a:ext cx="1729143" cy="385846"/>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Constructo </a:t>
            </a:r>
          </a:p>
        </p:txBody>
      </p:sp>
      <p:sp>
        <p:nvSpPr>
          <p:cNvPr id="14" name="13 Elipse"/>
          <p:cNvSpPr/>
          <p:nvPr/>
        </p:nvSpPr>
        <p:spPr>
          <a:xfrm>
            <a:off x="12996" y="3071480"/>
            <a:ext cx="1360660" cy="295546"/>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Medición</a:t>
            </a:r>
          </a:p>
        </p:txBody>
      </p:sp>
      <p:sp>
        <p:nvSpPr>
          <p:cNvPr id="15" name="14 Elipse"/>
          <p:cNvSpPr/>
          <p:nvPr/>
        </p:nvSpPr>
        <p:spPr>
          <a:xfrm>
            <a:off x="3101150" y="3024477"/>
            <a:ext cx="1245968" cy="282257"/>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Gráficos</a:t>
            </a:r>
          </a:p>
        </p:txBody>
      </p:sp>
      <p:sp>
        <p:nvSpPr>
          <p:cNvPr id="16" name="15 Elipse"/>
          <p:cNvSpPr/>
          <p:nvPr/>
        </p:nvSpPr>
        <p:spPr>
          <a:xfrm>
            <a:off x="4908211" y="1678554"/>
            <a:ext cx="2411149" cy="429438"/>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Distribuciones de Probabilidades</a:t>
            </a:r>
          </a:p>
        </p:txBody>
      </p:sp>
      <p:sp>
        <p:nvSpPr>
          <p:cNvPr id="17" name="16 Elipse"/>
          <p:cNvSpPr/>
          <p:nvPr/>
        </p:nvSpPr>
        <p:spPr>
          <a:xfrm>
            <a:off x="6784695" y="2541629"/>
            <a:ext cx="2023084" cy="623976"/>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Estimación por </a:t>
            </a:r>
          </a:p>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Intervalos de Confianza</a:t>
            </a:r>
          </a:p>
        </p:txBody>
      </p:sp>
      <p:sp>
        <p:nvSpPr>
          <p:cNvPr id="18" name="17 Elipse"/>
          <p:cNvSpPr/>
          <p:nvPr/>
        </p:nvSpPr>
        <p:spPr>
          <a:xfrm>
            <a:off x="399525" y="1755576"/>
            <a:ext cx="1572537" cy="380092"/>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Variable observable</a:t>
            </a:r>
          </a:p>
        </p:txBody>
      </p:sp>
      <p:sp>
        <p:nvSpPr>
          <p:cNvPr id="19" name="18 CuadroTexto"/>
          <p:cNvSpPr txBox="1"/>
          <p:nvPr/>
        </p:nvSpPr>
        <p:spPr>
          <a:xfrm rot="10800000">
            <a:off x="4533554" y="614284"/>
            <a:ext cx="369332" cy="1927344"/>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tiene sentido por que existe</a:t>
            </a:r>
          </a:p>
        </p:txBody>
      </p:sp>
      <p:sp>
        <p:nvSpPr>
          <p:cNvPr id="20" name="19 Elipse"/>
          <p:cNvSpPr/>
          <p:nvPr/>
        </p:nvSpPr>
        <p:spPr>
          <a:xfrm>
            <a:off x="6508599" y="3963332"/>
            <a:ext cx="1885298" cy="459835"/>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smtClean="0">
                <a:ln>
                  <a:noFill/>
                </a:ln>
                <a:solidFill>
                  <a:prstClr val="black"/>
                </a:solidFill>
                <a:effectLst/>
                <a:uLnTx/>
                <a:uFillTx/>
                <a:latin typeface="Calibri"/>
                <a:ea typeface="+mn-ea"/>
                <a:cs typeface="+mn-cs"/>
              </a:rPr>
              <a:t>INFERENCIAL</a:t>
            </a:r>
          </a:p>
        </p:txBody>
      </p:sp>
      <p:sp>
        <p:nvSpPr>
          <p:cNvPr id="21" name="20 CuadroTexto"/>
          <p:cNvSpPr txBox="1"/>
          <p:nvPr/>
        </p:nvSpPr>
        <p:spPr>
          <a:xfrm rot="16200000">
            <a:off x="3109363" y="3284368"/>
            <a:ext cx="369332" cy="1780569"/>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organiza, resume, analiza</a:t>
            </a:r>
          </a:p>
        </p:txBody>
      </p:sp>
      <p:sp>
        <p:nvSpPr>
          <p:cNvPr id="22" name="21 Elipse"/>
          <p:cNvSpPr/>
          <p:nvPr/>
        </p:nvSpPr>
        <p:spPr>
          <a:xfrm>
            <a:off x="2685658" y="4893317"/>
            <a:ext cx="1441080" cy="360040"/>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Muestra</a:t>
            </a:r>
          </a:p>
        </p:txBody>
      </p:sp>
      <p:cxnSp>
        <p:nvCxnSpPr>
          <p:cNvPr id="23" name="22 Conector recto de flecha"/>
          <p:cNvCxnSpPr>
            <a:stCxn id="10" idx="4"/>
            <a:endCxn id="22" idx="0"/>
          </p:cNvCxnSpPr>
          <p:nvPr/>
        </p:nvCxnSpPr>
        <p:spPr>
          <a:xfrm flipH="1">
            <a:off x="3406198" y="4501612"/>
            <a:ext cx="1190208" cy="391705"/>
          </a:xfrm>
          <a:prstGeom prst="straightConnector1">
            <a:avLst/>
          </a:prstGeom>
          <a:noFill/>
          <a:ln w="28575" cap="flat" cmpd="sng" algn="ctr">
            <a:solidFill>
              <a:srgbClr val="4F81BD">
                <a:shade val="95000"/>
                <a:satMod val="105000"/>
              </a:srgbClr>
            </a:solidFill>
            <a:prstDash val="solid"/>
            <a:tailEnd type="arrow"/>
          </a:ln>
          <a:effectLst/>
        </p:spPr>
      </p:cxnSp>
      <p:cxnSp>
        <p:nvCxnSpPr>
          <p:cNvPr id="24" name="23 Conector recto de flecha"/>
          <p:cNvCxnSpPr>
            <a:stCxn id="20" idx="0"/>
            <a:endCxn id="17" idx="4"/>
          </p:cNvCxnSpPr>
          <p:nvPr/>
        </p:nvCxnSpPr>
        <p:spPr>
          <a:xfrm flipV="1">
            <a:off x="7451248" y="3165605"/>
            <a:ext cx="344989" cy="797727"/>
          </a:xfrm>
          <a:prstGeom prst="straightConnector1">
            <a:avLst/>
          </a:prstGeom>
          <a:noFill/>
          <a:ln w="28575" cap="flat" cmpd="sng" algn="ctr">
            <a:solidFill>
              <a:srgbClr val="4F81BD">
                <a:shade val="95000"/>
                <a:satMod val="105000"/>
              </a:srgbClr>
            </a:solidFill>
            <a:prstDash val="solid"/>
            <a:tailEnd type="arrow"/>
          </a:ln>
          <a:effectLst/>
        </p:spPr>
      </p:cxnSp>
      <p:cxnSp>
        <p:nvCxnSpPr>
          <p:cNvPr id="25" name="24 Conector recto de flecha"/>
          <p:cNvCxnSpPr>
            <a:stCxn id="20" idx="4"/>
            <a:endCxn id="26" idx="0"/>
          </p:cNvCxnSpPr>
          <p:nvPr/>
        </p:nvCxnSpPr>
        <p:spPr>
          <a:xfrm>
            <a:off x="7451248" y="4423167"/>
            <a:ext cx="223596" cy="892016"/>
          </a:xfrm>
          <a:prstGeom prst="straightConnector1">
            <a:avLst/>
          </a:prstGeom>
          <a:noFill/>
          <a:ln w="28575" cap="flat" cmpd="sng" algn="ctr">
            <a:solidFill>
              <a:srgbClr val="4F81BD">
                <a:shade val="95000"/>
                <a:satMod val="105000"/>
              </a:srgbClr>
            </a:solidFill>
            <a:prstDash val="solid"/>
            <a:tailEnd type="arrow"/>
          </a:ln>
          <a:effectLst/>
        </p:spPr>
      </p:cxnSp>
      <p:sp>
        <p:nvSpPr>
          <p:cNvPr id="26" name="25 Elipse"/>
          <p:cNvSpPr/>
          <p:nvPr/>
        </p:nvSpPr>
        <p:spPr>
          <a:xfrm>
            <a:off x="6280109" y="5315183"/>
            <a:ext cx="2789470" cy="435696"/>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Toma de decisiones: Pruebas de Hipótesis</a:t>
            </a:r>
          </a:p>
        </p:txBody>
      </p:sp>
      <p:sp>
        <p:nvSpPr>
          <p:cNvPr id="27" name="26 CuadroTexto"/>
          <p:cNvSpPr txBox="1"/>
          <p:nvPr/>
        </p:nvSpPr>
        <p:spPr>
          <a:xfrm rot="9175810">
            <a:off x="6310074" y="2171672"/>
            <a:ext cx="553998" cy="1609647"/>
          </a:xfrm>
          <a:prstGeom prst="rect">
            <a:avLst/>
          </a:prstGeom>
          <a:noFill/>
          <a:ln w="25400" cap="flat" cmpd="sng" algn="ctr">
            <a:noFill/>
            <a:prstDash val="solid"/>
          </a:ln>
          <a:effectLst/>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Permite controlar el error en el proceso</a:t>
            </a:r>
          </a:p>
        </p:txBody>
      </p:sp>
      <p:sp>
        <p:nvSpPr>
          <p:cNvPr id="28" name="27 CuadroTexto"/>
          <p:cNvSpPr txBox="1"/>
          <p:nvPr/>
        </p:nvSpPr>
        <p:spPr>
          <a:xfrm rot="3354698">
            <a:off x="3895595" y="89943"/>
            <a:ext cx="553998" cy="1593633"/>
          </a:xfrm>
          <a:prstGeom prst="rect">
            <a:avLst/>
          </a:prstGeom>
          <a:noFill/>
          <a:ln w="25400" cap="flat" cmpd="sng" algn="ctr">
            <a:noFill/>
            <a:prstDash val="solid"/>
          </a:ln>
          <a:effectLst/>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genera  el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concepto de</a:t>
            </a:r>
          </a:p>
        </p:txBody>
      </p:sp>
      <p:cxnSp>
        <p:nvCxnSpPr>
          <p:cNvPr id="29" name="28 Conector recto de flecha"/>
          <p:cNvCxnSpPr>
            <a:stCxn id="8" idx="4"/>
            <a:endCxn id="12" idx="0"/>
          </p:cNvCxnSpPr>
          <p:nvPr/>
        </p:nvCxnSpPr>
        <p:spPr>
          <a:xfrm flipH="1">
            <a:off x="3632389" y="586552"/>
            <a:ext cx="980854" cy="699037"/>
          </a:xfrm>
          <a:prstGeom prst="straightConnector1">
            <a:avLst/>
          </a:prstGeom>
          <a:noFill/>
          <a:ln w="28575" cap="flat" cmpd="sng" algn="ctr">
            <a:solidFill>
              <a:srgbClr val="4F81BD">
                <a:shade val="95000"/>
                <a:satMod val="105000"/>
              </a:srgbClr>
            </a:solidFill>
            <a:prstDash val="solid"/>
            <a:tailEnd type="arrow"/>
          </a:ln>
          <a:effectLst/>
        </p:spPr>
      </p:cxnSp>
      <p:cxnSp>
        <p:nvCxnSpPr>
          <p:cNvPr id="30" name="29 Conector recto de flecha"/>
          <p:cNvCxnSpPr>
            <a:stCxn id="12" idx="2"/>
            <a:endCxn id="13" idx="6"/>
          </p:cNvCxnSpPr>
          <p:nvPr/>
        </p:nvCxnSpPr>
        <p:spPr>
          <a:xfrm flipH="1" flipV="1">
            <a:off x="1801826" y="859814"/>
            <a:ext cx="1218459" cy="582107"/>
          </a:xfrm>
          <a:prstGeom prst="straightConnector1">
            <a:avLst/>
          </a:prstGeom>
          <a:noFill/>
          <a:ln w="28575" cap="flat" cmpd="sng" algn="ctr">
            <a:solidFill>
              <a:srgbClr val="4F81BD">
                <a:shade val="95000"/>
                <a:satMod val="105000"/>
              </a:srgbClr>
            </a:solidFill>
            <a:prstDash val="solid"/>
            <a:tailEnd type="arrow"/>
          </a:ln>
          <a:effectLst/>
        </p:spPr>
      </p:cxnSp>
      <p:sp>
        <p:nvSpPr>
          <p:cNvPr id="31" name="30 CuadroTexto"/>
          <p:cNvSpPr txBox="1"/>
          <p:nvPr/>
        </p:nvSpPr>
        <p:spPr>
          <a:xfrm rot="17667137">
            <a:off x="2201886" y="604042"/>
            <a:ext cx="553998" cy="1149168"/>
          </a:xfrm>
          <a:prstGeom prst="rect">
            <a:avLst/>
          </a:prstGeom>
          <a:noFill/>
          <a:ln w="25400" cap="flat" cmpd="sng" algn="ctr">
            <a:noFill/>
            <a:prstDash val="solid"/>
          </a:ln>
          <a:effectLst/>
        </p:spPr>
        <p:txBody>
          <a:bodyPr vert="vert"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no directamente observable</a:t>
            </a:r>
          </a:p>
        </p:txBody>
      </p:sp>
      <p:cxnSp>
        <p:nvCxnSpPr>
          <p:cNvPr id="32" name="31 Conector recto de flecha"/>
          <p:cNvCxnSpPr>
            <a:stCxn id="12" idx="2"/>
            <a:endCxn id="18" idx="0"/>
          </p:cNvCxnSpPr>
          <p:nvPr/>
        </p:nvCxnSpPr>
        <p:spPr>
          <a:xfrm flipH="1">
            <a:off x="1185794" y="1441921"/>
            <a:ext cx="1834491" cy="313655"/>
          </a:xfrm>
          <a:prstGeom prst="straightConnector1">
            <a:avLst/>
          </a:prstGeom>
          <a:noFill/>
          <a:ln w="28575" cap="flat" cmpd="sng" algn="ctr">
            <a:solidFill>
              <a:srgbClr val="4F81BD">
                <a:shade val="95000"/>
                <a:satMod val="105000"/>
              </a:srgbClr>
            </a:solidFill>
            <a:prstDash val="solid"/>
            <a:tailEnd type="arrow"/>
          </a:ln>
          <a:effectLst/>
        </p:spPr>
      </p:cxnSp>
      <p:sp>
        <p:nvSpPr>
          <p:cNvPr id="33" name="32 CuadroTexto"/>
          <p:cNvSpPr txBox="1"/>
          <p:nvPr/>
        </p:nvSpPr>
        <p:spPr>
          <a:xfrm rot="15632629">
            <a:off x="2081308" y="967374"/>
            <a:ext cx="553998" cy="1159469"/>
          </a:xfrm>
          <a:prstGeom prst="rect">
            <a:avLst/>
          </a:prstGeom>
          <a:noFill/>
          <a:ln w="25400" cap="flat" cmpd="sng" algn="ctr">
            <a:noFill/>
            <a:prstDash val="solid"/>
          </a:ln>
          <a:effectLst/>
        </p:spPr>
        <p:txBody>
          <a:bodyPr vert="vert"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puede ser directamente</a:t>
            </a:r>
          </a:p>
        </p:txBody>
      </p:sp>
      <p:sp>
        <p:nvSpPr>
          <p:cNvPr id="34" name="33 CuadroTexto"/>
          <p:cNvSpPr txBox="1"/>
          <p:nvPr/>
        </p:nvSpPr>
        <p:spPr>
          <a:xfrm rot="18708792">
            <a:off x="487188" y="753717"/>
            <a:ext cx="553998" cy="1219123"/>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err="1" smtClean="0">
                <a:ln>
                  <a:noFill/>
                </a:ln>
                <a:solidFill>
                  <a:prstClr val="black"/>
                </a:solidFill>
                <a:effectLst/>
                <a:uLnTx/>
                <a:uFillTx/>
                <a:latin typeface="Calibri"/>
                <a:ea typeface="+mn-ea"/>
                <a:cs typeface="+mn-cs"/>
              </a:rPr>
              <a:t>operacionali</a:t>
            </a:r>
            <a:r>
              <a:rPr kumimoji="0" lang="es-ES" sz="1200" b="1" i="0" u="none" strike="noStrike" kern="0" cap="none" spc="0" normalizeH="0" baseline="0" noProof="0" dirty="0" smtClean="0">
                <a:ln>
                  <a:noFill/>
                </a:ln>
                <a:solidFill>
                  <a:prstClr val="black"/>
                </a:solidFill>
                <a:effectLst/>
                <a:uLnTx/>
                <a:uFillTx/>
                <a:latin typeface="Calibri"/>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err="1" smtClean="0">
                <a:ln>
                  <a:noFill/>
                </a:ln>
                <a:solidFill>
                  <a:prstClr val="black"/>
                </a:solidFill>
                <a:effectLst/>
                <a:uLnTx/>
                <a:uFillTx/>
                <a:latin typeface="Calibri"/>
                <a:ea typeface="+mn-ea"/>
                <a:cs typeface="+mn-cs"/>
              </a:rPr>
              <a:t>lizado</a:t>
            </a:r>
            <a:r>
              <a:rPr kumimoji="0" lang="es-ES" sz="1200" b="1" i="0" u="none" strike="noStrike" kern="0" cap="none" spc="0" normalizeH="0" baseline="0" noProof="0" dirty="0" smtClean="0">
                <a:ln>
                  <a:noFill/>
                </a:ln>
                <a:solidFill>
                  <a:prstClr val="black"/>
                </a:solidFill>
                <a:effectLst/>
                <a:uLnTx/>
                <a:uFillTx/>
                <a:latin typeface="Calibri"/>
                <a:ea typeface="+mn-ea"/>
                <a:cs typeface="+mn-cs"/>
              </a:rPr>
              <a:t> en una</a:t>
            </a:r>
          </a:p>
        </p:txBody>
      </p:sp>
      <p:sp>
        <p:nvSpPr>
          <p:cNvPr id="35" name="34 CuadroTexto"/>
          <p:cNvSpPr txBox="1"/>
          <p:nvPr/>
        </p:nvSpPr>
        <p:spPr>
          <a:xfrm>
            <a:off x="115263" y="1945622"/>
            <a:ext cx="369332" cy="1192013"/>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Susceptible de</a:t>
            </a:r>
          </a:p>
        </p:txBody>
      </p:sp>
      <p:sp>
        <p:nvSpPr>
          <p:cNvPr id="36" name="35 CuadroTexto"/>
          <p:cNvSpPr txBox="1"/>
          <p:nvPr/>
        </p:nvSpPr>
        <p:spPr>
          <a:xfrm rot="1445726">
            <a:off x="7301258" y="3063274"/>
            <a:ext cx="369332" cy="1017438"/>
          </a:xfrm>
          <a:prstGeom prst="rect">
            <a:avLst/>
          </a:prstGeom>
          <a:noFill/>
          <a:ln w="25400" cap="flat" cmpd="sng" algn="ctr">
            <a:noFill/>
            <a:prstDash val="solid"/>
          </a:ln>
          <a:effectLst/>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métodos de</a:t>
            </a:r>
          </a:p>
        </p:txBody>
      </p:sp>
      <p:sp>
        <p:nvSpPr>
          <p:cNvPr id="37" name="36 CuadroTexto"/>
          <p:cNvSpPr txBox="1"/>
          <p:nvPr/>
        </p:nvSpPr>
        <p:spPr>
          <a:xfrm rot="9876658">
            <a:off x="7536419" y="4336905"/>
            <a:ext cx="369332" cy="1017438"/>
          </a:xfrm>
          <a:prstGeom prst="rect">
            <a:avLst/>
          </a:prstGeom>
          <a:noFill/>
          <a:ln w="25400" cap="flat" cmpd="sng" algn="ctr">
            <a:noFill/>
            <a:prstDash val="solid"/>
          </a:ln>
          <a:effectLst/>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métodos de</a:t>
            </a:r>
          </a:p>
        </p:txBody>
      </p:sp>
      <p:cxnSp>
        <p:nvCxnSpPr>
          <p:cNvPr id="38" name="37 Conector recto de flecha"/>
          <p:cNvCxnSpPr>
            <a:stCxn id="16" idx="4"/>
          </p:cNvCxnSpPr>
          <p:nvPr/>
        </p:nvCxnSpPr>
        <p:spPr>
          <a:xfrm>
            <a:off x="6113786" y="2107992"/>
            <a:ext cx="985010" cy="1881994"/>
          </a:xfrm>
          <a:prstGeom prst="straightConnector1">
            <a:avLst/>
          </a:prstGeom>
          <a:noFill/>
          <a:ln w="28575" cap="flat" cmpd="sng" algn="ctr">
            <a:solidFill>
              <a:srgbClr val="4F81BD">
                <a:shade val="95000"/>
                <a:satMod val="105000"/>
              </a:srgbClr>
            </a:solidFill>
            <a:prstDash val="solid"/>
            <a:tailEnd type="arrow"/>
          </a:ln>
          <a:effectLst/>
        </p:spPr>
      </p:cxnSp>
      <p:cxnSp>
        <p:nvCxnSpPr>
          <p:cNvPr id="39" name="38 Conector recto de flecha"/>
          <p:cNvCxnSpPr>
            <a:stCxn id="11" idx="5"/>
            <a:endCxn id="10" idx="2"/>
          </p:cNvCxnSpPr>
          <p:nvPr/>
        </p:nvCxnSpPr>
        <p:spPr>
          <a:xfrm>
            <a:off x="2155382" y="4277410"/>
            <a:ext cx="1967214" cy="8178"/>
          </a:xfrm>
          <a:prstGeom prst="straightConnector1">
            <a:avLst/>
          </a:prstGeom>
          <a:noFill/>
          <a:ln w="28575" cap="flat" cmpd="sng" algn="ctr">
            <a:solidFill>
              <a:srgbClr val="4F81BD">
                <a:shade val="95000"/>
                <a:satMod val="105000"/>
              </a:srgbClr>
            </a:solidFill>
            <a:prstDash val="solid"/>
            <a:tailEnd type="arrow"/>
          </a:ln>
          <a:effectLst/>
        </p:spPr>
      </p:cxnSp>
      <p:sp>
        <p:nvSpPr>
          <p:cNvPr id="40" name="39 Elipse"/>
          <p:cNvSpPr/>
          <p:nvPr/>
        </p:nvSpPr>
        <p:spPr>
          <a:xfrm>
            <a:off x="2458884" y="1720996"/>
            <a:ext cx="1993730" cy="402560"/>
          </a:xfrm>
          <a:prstGeom prst="ellipse">
            <a:avLst/>
          </a:prstGeom>
          <a:noFill/>
          <a:ln w="19050" cap="flat" cmpd="sng" algn="ctr">
            <a:solidFill>
              <a:schemeClr val="accent5">
                <a:lumMod val="75000"/>
              </a:schemeClr>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Distribución de frecuencias</a:t>
            </a:r>
          </a:p>
        </p:txBody>
      </p:sp>
      <p:cxnSp>
        <p:nvCxnSpPr>
          <p:cNvPr id="41" name="40 Conector recto de flecha"/>
          <p:cNvCxnSpPr>
            <a:stCxn id="18" idx="6"/>
            <a:endCxn id="40" idx="2"/>
          </p:cNvCxnSpPr>
          <p:nvPr/>
        </p:nvCxnSpPr>
        <p:spPr>
          <a:xfrm flipV="1">
            <a:off x="1972062" y="1922276"/>
            <a:ext cx="486822" cy="23346"/>
          </a:xfrm>
          <a:prstGeom prst="straightConnector1">
            <a:avLst/>
          </a:prstGeom>
          <a:noFill/>
          <a:ln w="28575" cap="flat" cmpd="sng" algn="ctr">
            <a:solidFill>
              <a:srgbClr val="4F81BD">
                <a:shade val="95000"/>
                <a:satMod val="105000"/>
              </a:srgbClr>
            </a:solidFill>
            <a:prstDash val="solid"/>
            <a:tailEnd type="arrow"/>
          </a:ln>
          <a:effectLst/>
        </p:spPr>
      </p:cxnSp>
      <p:sp>
        <p:nvSpPr>
          <p:cNvPr id="42" name="41 CuadroTexto"/>
          <p:cNvSpPr txBox="1"/>
          <p:nvPr/>
        </p:nvSpPr>
        <p:spPr>
          <a:xfrm rot="15982031">
            <a:off x="1980356" y="1601994"/>
            <a:ext cx="369332" cy="474314"/>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tiene</a:t>
            </a:r>
          </a:p>
        </p:txBody>
      </p:sp>
      <p:cxnSp>
        <p:nvCxnSpPr>
          <p:cNvPr id="43" name="42 Conector recto de flecha"/>
          <p:cNvCxnSpPr>
            <a:stCxn id="48" idx="0"/>
          </p:cNvCxnSpPr>
          <p:nvPr/>
        </p:nvCxnSpPr>
        <p:spPr>
          <a:xfrm flipV="1">
            <a:off x="4613242" y="598008"/>
            <a:ext cx="0" cy="1983028"/>
          </a:xfrm>
          <a:prstGeom prst="straightConnector1">
            <a:avLst/>
          </a:prstGeom>
          <a:noFill/>
          <a:ln w="28575" cap="flat" cmpd="sng" algn="ctr">
            <a:solidFill>
              <a:srgbClr val="4F81BD">
                <a:shade val="95000"/>
                <a:satMod val="105000"/>
              </a:srgbClr>
            </a:solidFill>
            <a:prstDash val="solid"/>
            <a:tailEnd type="arrow"/>
          </a:ln>
          <a:effectLst/>
        </p:spPr>
      </p:cxnSp>
      <p:sp>
        <p:nvSpPr>
          <p:cNvPr id="44" name="43 CuadroTexto"/>
          <p:cNvSpPr txBox="1"/>
          <p:nvPr/>
        </p:nvSpPr>
        <p:spPr>
          <a:xfrm rot="16200000">
            <a:off x="4487193" y="1102675"/>
            <a:ext cx="553998" cy="1228230"/>
          </a:xfrm>
          <a:prstGeom prst="rect">
            <a:avLst/>
          </a:prstGeom>
          <a:noFill/>
          <a:ln w="3175" cap="flat" cmpd="sng" algn="ctr">
            <a:solidFill>
              <a:schemeClr val="tx1"/>
            </a:solid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modelizada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con</a:t>
            </a:r>
          </a:p>
        </p:txBody>
      </p:sp>
      <p:cxnSp>
        <p:nvCxnSpPr>
          <p:cNvPr id="45" name="44 Conector curvado"/>
          <p:cNvCxnSpPr>
            <a:stCxn id="40" idx="7"/>
            <a:endCxn id="16" idx="1"/>
          </p:cNvCxnSpPr>
          <p:nvPr/>
        </p:nvCxnSpPr>
        <p:spPr>
          <a:xfrm rot="5400000" flipH="1" flipV="1">
            <a:off x="4691724" y="1210359"/>
            <a:ext cx="38506" cy="1100677"/>
          </a:xfrm>
          <a:prstGeom prst="curvedConnector3">
            <a:avLst>
              <a:gd name="adj1" fmla="val 856999"/>
            </a:avLst>
          </a:prstGeom>
          <a:noFill/>
          <a:ln w="28575" cap="flat" cmpd="sng" algn="ctr">
            <a:solidFill>
              <a:srgbClr val="4F81BD">
                <a:shade val="95000"/>
                <a:satMod val="105000"/>
              </a:srgbClr>
            </a:solidFill>
            <a:prstDash val="sysDash"/>
            <a:tailEnd type="arrow"/>
          </a:ln>
          <a:effectLst/>
        </p:spPr>
      </p:cxnSp>
      <p:sp>
        <p:nvSpPr>
          <p:cNvPr id="46" name="45 CuadroTexto"/>
          <p:cNvSpPr txBox="1"/>
          <p:nvPr/>
        </p:nvSpPr>
        <p:spPr>
          <a:xfrm rot="15688202">
            <a:off x="3250493" y="3928534"/>
            <a:ext cx="369332" cy="1137445"/>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pueden ser</a:t>
            </a:r>
          </a:p>
        </p:txBody>
      </p:sp>
      <p:sp>
        <p:nvSpPr>
          <p:cNvPr id="47" name="46 CuadroTexto"/>
          <p:cNvSpPr txBox="1"/>
          <p:nvPr/>
        </p:nvSpPr>
        <p:spPr>
          <a:xfrm rot="16200000">
            <a:off x="7703654" y="1054724"/>
            <a:ext cx="553998" cy="1654250"/>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Permite asignar confianza en</a:t>
            </a:r>
          </a:p>
        </p:txBody>
      </p:sp>
      <p:sp>
        <p:nvSpPr>
          <p:cNvPr id="48" name="47 Elipse"/>
          <p:cNvSpPr/>
          <p:nvPr/>
        </p:nvSpPr>
        <p:spPr>
          <a:xfrm>
            <a:off x="3671720" y="2581036"/>
            <a:ext cx="1883044" cy="436821"/>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700" b="1" i="0" u="none" strike="noStrike" kern="0" cap="none" spc="0" normalizeH="0" baseline="0" noProof="0" dirty="0" smtClean="0">
                <a:ln>
                  <a:noFill/>
                </a:ln>
                <a:solidFill>
                  <a:prstClr val="black"/>
                </a:solidFill>
                <a:effectLst/>
                <a:uLnTx/>
                <a:uFillTx/>
                <a:latin typeface="Calibri"/>
                <a:ea typeface="+mn-ea"/>
                <a:cs typeface="+mn-cs"/>
              </a:rPr>
              <a:t>ESTADÍSTICA</a:t>
            </a:r>
          </a:p>
        </p:txBody>
      </p:sp>
      <p:sp>
        <p:nvSpPr>
          <p:cNvPr id="49" name="48 CuadroTexto"/>
          <p:cNvSpPr txBox="1"/>
          <p:nvPr/>
        </p:nvSpPr>
        <p:spPr>
          <a:xfrm rot="16200000">
            <a:off x="7266581" y="-194659"/>
            <a:ext cx="369332" cy="3056003"/>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Permite determinar el nivel de significación en</a:t>
            </a:r>
          </a:p>
        </p:txBody>
      </p:sp>
      <p:sp>
        <p:nvSpPr>
          <p:cNvPr id="50" name="49 Elipse"/>
          <p:cNvSpPr/>
          <p:nvPr/>
        </p:nvSpPr>
        <p:spPr>
          <a:xfrm>
            <a:off x="1956605" y="3367026"/>
            <a:ext cx="2289090" cy="544949"/>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400" b="0" i="0" u="none" strike="noStrike" kern="0" cap="none" spc="0" normalizeH="0" baseline="0" noProof="0" dirty="0" smtClean="0">
                <a:ln>
                  <a:noFill/>
                </a:ln>
                <a:solidFill>
                  <a:prstClr val="black"/>
                </a:solidFill>
                <a:effectLst/>
                <a:uLnTx/>
                <a:uFillTx/>
                <a:latin typeface="Calibri"/>
                <a:ea typeface="+mn-ea"/>
                <a:cs typeface="+mn-cs"/>
              </a:rPr>
              <a:t>Medidas Posición,</a:t>
            </a:r>
          </a:p>
          <a:p>
            <a:pPr marL="0" marR="0" lvl="0" indent="0" algn="ctr" defTabSz="914400" eaLnBrk="1" fontAlgn="auto" latinLnBrk="0" hangingPunct="1">
              <a:lnSpc>
                <a:spcPts val="1200"/>
              </a:lnSpc>
              <a:spcBef>
                <a:spcPts val="0"/>
              </a:spcBef>
              <a:spcAft>
                <a:spcPts val="0"/>
              </a:spcAft>
              <a:buClrTx/>
              <a:buSzTx/>
              <a:buFontTx/>
              <a:buNone/>
              <a:tabLst/>
              <a:defRPr/>
            </a:pPr>
            <a:r>
              <a:rPr kumimoji="0" lang="es-ES" sz="1400" b="0" i="0" u="none" strike="noStrike" kern="0" cap="none" spc="0" normalizeH="0" baseline="0" noProof="0" dirty="0" smtClean="0">
                <a:ln>
                  <a:noFill/>
                </a:ln>
                <a:solidFill>
                  <a:prstClr val="black"/>
                </a:solidFill>
                <a:effectLst/>
                <a:uLnTx/>
                <a:uFillTx/>
                <a:latin typeface="Calibri"/>
                <a:ea typeface="+mn-ea"/>
                <a:cs typeface="+mn-cs"/>
              </a:rPr>
              <a:t>Tendencia Central, Variabilidad y otras.</a:t>
            </a:r>
          </a:p>
        </p:txBody>
      </p:sp>
      <p:sp>
        <p:nvSpPr>
          <p:cNvPr id="51" name="50 CuadroTexto"/>
          <p:cNvSpPr txBox="1"/>
          <p:nvPr/>
        </p:nvSpPr>
        <p:spPr>
          <a:xfrm rot="10800000">
            <a:off x="2975673" y="2107992"/>
            <a:ext cx="369332" cy="1017438"/>
          </a:xfrm>
          <a:prstGeom prst="rect">
            <a:avLst/>
          </a:prstGeom>
          <a:noFill/>
          <a:ln w="25400" cap="flat" cmpd="sng" algn="ctr">
            <a:noFill/>
            <a:prstDash val="solid"/>
          </a:ln>
          <a:effectLst/>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resumida en</a:t>
            </a:r>
          </a:p>
        </p:txBody>
      </p:sp>
      <p:sp>
        <p:nvSpPr>
          <p:cNvPr id="52" name="51 CuadroTexto"/>
          <p:cNvSpPr txBox="1"/>
          <p:nvPr/>
        </p:nvSpPr>
        <p:spPr>
          <a:xfrm>
            <a:off x="3222902" y="2071631"/>
            <a:ext cx="553998" cy="1018809"/>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representada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 por</a:t>
            </a:r>
          </a:p>
        </p:txBody>
      </p:sp>
      <p:sp>
        <p:nvSpPr>
          <p:cNvPr id="53" name="52 CuadroTexto"/>
          <p:cNvSpPr txBox="1"/>
          <p:nvPr/>
        </p:nvSpPr>
        <p:spPr>
          <a:xfrm rot="15091308">
            <a:off x="3930186" y="4432570"/>
            <a:ext cx="369332" cy="666449"/>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de una</a:t>
            </a:r>
          </a:p>
        </p:txBody>
      </p:sp>
      <p:sp>
        <p:nvSpPr>
          <p:cNvPr id="54" name="53 Elipse"/>
          <p:cNvSpPr/>
          <p:nvPr/>
        </p:nvSpPr>
        <p:spPr>
          <a:xfrm>
            <a:off x="5736077" y="6141177"/>
            <a:ext cx="1646440" cy="360040"/>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Parámetros</a:t>
            </a:r>
          </a:p>
        </p:txBody>
      </p:sp>
      <p:sp>
        <p:nvSpPr>
          <p:cNvPr id="55" name="54 Elipse"/>
          <p:cNvSpPr/>
          <p:nvPr/>
        </p:nvSpPr>
        <p:spPr>
          <a:xfrm>
            <a:off x="1666576" y="6139655"/>
            <a:ext cx="1739622" cy="360040"/>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Estadísticos</a:t>
            </a:r>
          </a:p>
        </p:txBody>
      </p:sp>
      <p:cxnSp>
        <p:nvCxnSpPr>
          <p:cNvPr id="56" name="55 Conector recto de flecha"/>
          <p:cNvCxnSpPr>
            <a:stCxn id="13" idx="3"/>
            <a:endCxn id="18" idx="0"/>
          </p:cNvCxnSpPr>
          <p:nvPr/>
        </p:nvCxnSpPr>
        <p:spPr>
          <a:xfrm>
            <a:off x="325910" y="996231"/>
            <a:ext cx="859884" cy="759345"/>
          </a:xfrm>
          <a:prstGeom prst="straightConnector1">
            <a:avLst/>
          </a:prstGeom>
          <a:noFill/>
          <a:ln w="28575" cap="flat" cmpd="sng" algn="ctr">
            <a:solidFill>
              <a:srgbClr val="4F81BD">
                <a:shade val="95000"/>
                <a:satMod val="105000"/>
              </a:srgbClr>
            </a:solidFill>
            <a:prstDash val="solid"/>
            <a:tailEnd type="arrow"/>
          </a:ln>
          <a:effectLst/>
        </p:spPr>
      </p:cxnSp>
      <p:cxnSp>
        <p:nvCxnSpPr>
          <p:cNvPr id="57" name="56 Conector recto de flecha"/>
          <p:cNvCxnSpPr>
            <a:stCxn id="22" idx="4"/>
            <a:endCxn id="55" idx="6"/>
          </p:cNvCxnSpPr>
          <p:nvPr/>
        </p:nvCxnSpPr>
        <p:spPr>
          <a:xfrm>
            <a:off x="3406198" y="5253357"/>
            <a:ext cx="0" cy="1066318"/>
          </a:xfrm>
          <a:prstGeom prst="straightConnector1">
            <a:avLst/>
          </a:prstGeom>
          <a:noFill/>
          <a:ln w="28575" cap="flat" cmpd="sng" algn="ctr">
            <a:solidFill>
              <a:srgbClr val="4F81BD">
                <a:shade val="95000"/>
                <a:satMod val="105000"/>
              </a:srgbClr>
            </a:solidFill>
            <a:prstDash val="solid"/>
            <a:tailEnd type="arrow"/>
          </a:ln>
          <a:effectLst/>
        </p:spPr>
      </p:cxnSp>
      <p:sp>
        <p:nvSpPr>
          <p:cNvPr id="58" name="57 CuadroTexto"/>
          <p:cNvSpPr txBox="1"/>
          <p:nvPr/>
        </p:nvSpPr>
        <p:spPr>
          <a:xfrm>
            <a:off x="3361440" y="5189043"/>
            <a:ext cx="369332" cy="1034041"/>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proporciona</a:t>
            </a:r>
          </a:p>
        </p:txBody>
      </p:sp>
      <p:cxnSp>
        <p:nvCxnSpPr>
          <p:cNvPr id="59" name="58 Conector recto de flecha"/>
          <p:cNvCxnSpPr>
            <a:stCxn id="54" idx="2"/>
            <a:endCxn id="9" idx="4"/>
          </p:cNvCxnSpPr>
          <p:nvPr/>
        </p:nvCxnSpPr>
        <p:spPr>
          <a:xfrm flipH="1" flipV="1">
            <a:off x="5725363" y="5252139"/>
            <a:ext cx="10714" cy="1069058"/>
          </a:xfrm>
          <a:prstGeom prst="straightConnector1">
            <a:avLst/>
          </a:prstGeom>
          <a:noFill/>
          <a:ln w="28575" cap="flat" cmpd="sng" algn="ctr">
            <a:solidFill>
              <a:srgbClr val="4F81BD">
                <a:shade val="95000"/>
                <a:satMod val="105000"/>
              </a:srgbClr>
            </a:solidFill>
            <a:prstDash val="solid"/>
            <a:tailEnd type="arrow"/>
          </a:ln>
          <a:effectLst/>
        </p:spPr>
      </p:cxnSp>
      <p:cxnSp>
        <p:nvCxnSpPr>
          <p:cNvPr id="60" name="59 Conector recto de flecha"/>
          <p:cNvCxnSpPr>
            <a:stCxn id="22" idx="6"/>
            <a:endCxn id="9" idx="2"/>
          </p:cNvCxnSpPr>
          <p:nvPr/>
        </p:nvCxnSpPr>
        <p:spPr>
          <a:xfrm flipV="1">
            <a:off x="4126738" y="5072119"/>
            <a:ext cx="892768" cy="1218"/>
          </a:xfrm>
          <a:prstGeom prst="straightConnector1">
            <a:avLst/>
          </a:prstGeom>
          <a:noFill/>
          <a:ln w="28575" cap="flat" cmpd="sng" algn="ctr">
            <a:solidFill>
              <a:srgbClr val="4F81BD">
                <a:shade val="95000"/>
                <a:satMod val="105000"/>
              </a:srgbClr>
            </a:solidFill>
            <a:prstDash val="solid"/>
            <a:tailEnd type="arrow"/>
          </a:ln>
          <a:effectLst/>
        </p:spPr>
      </p:cxnSp>
      <p:sp>
        <p:nvSpPr>
          <p:cNvPr id="61" name="60 CuadroTexto"/>
          <p:cNvSpPr txBox="1"/>
          <p:nvPr/>
        </p:nvSpPr>
        <p:spPr>
          <a:xfrm rot="16200000">
            <a:off x="4351424" y="4703376"/>
            <a:ext cx="369332" cy="900337"/>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es parte de</a:t>
            </a:r>
          </a:p>
        </p:txBody>
      </p:sp>
      <p:sp>
        <p:nvSpPr>
          <p:cNvPr id="62" name="61 Elipse"/>
          <p:cNvSpPr/>
          <p:nvPr/>
        </p:nvSpPr>
        <p:spPr>
          <a:xfrm>
            <a:off x="1117247" y="5712366"/>
            <a:ext cx="1728089" cy="375881"/>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Métodos de </a:t>
            </a:r>
          </a:p>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muestreo</a:t>
            </a:r>
          </a:p>
        </p:txBody>
      </p:sp>
      <p:cxnSp>
        <p:nvCxnSpPr>
          <p:cNvPr id="63" name="62 Conector recto de flecha"/>
          <p:cNvCxnSpPr>
            <a:stCxn id="22" idx="3"/>
            <a:endCxn id="62" idx="0"/>
          </p:cNvCxnSpPr>
          <p:nvPr/>
        </p:nvCxnSpPr>
        <p:spPr>
          <a:xfrm flipH="1">
            <a:off x="1981292" y="5200630"/>
            <a:ext cx="915407" cy="511736"/>
          </a:xfrm>
          <a:prstGeom prst="straightConnector1">
            <a:avLst/>
          </a:prstGeom>
          <a:noFill/>
          <a:ln w="28575" cap="flat" cmpd="sng" algn="ctr">
            <a:solidFill>
              <a:srgbClr val="4F81BD">
                <a:shade val="95000"/>
                <a:satMod val="105000"/>
              </a:srgbClr>
            </a:solidFill>
            <a:prstDash val="solid"/>
            <a:tailEnd type="arrow"/>
          </a:ln>
          <a:effectLst/>
        </p:spPr>
      </p:cxnSp>
      <p:sp>
        <p:nvSpPr>
          <p:cNvPr id="64" name="63 CuadroTexto"/>
          <p:cNvSpPr txBox="1"/>
          <p:nvPr/>
        </p:nvSpPr>
        <p:spPr>
          <a:xfrm rot="14513490">
            <a:off x="2126744" y="4835946"/>
            <a:ext cx="553998" cy="1227974"/>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Seleccionada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 por</a:t>
            </a:r>
          </a:p>
        </p:txBody>
      </p:sp>
      <p:sp>
        <p:nvSpPr>
          <p:cNvPr id="65" name="64 Elipse"/>
          <p:cNvSpPr/>
          <p:nvPr/>
        </p:nvSpPr>
        <p:spPr>
          <a:xfrm>
            <a:off x="823486" y="3549914"/>
            <a:ext cx="1100339" cy="282039"/>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Escalas</a:t>
            </a:r>
          </a:p>
        </p:txBody>
      </p:sp>
      <p:cxnSp>
        <p:nvCxnSpPr>
          <p:cNvPr id="66" name="65 Conector recto de flecha"/>
          <p:cNvCxnSpPr>
            <a:stCxn id="10" idx="3"/>
            <a:endCxn id="71" idx="6"/>
          </p:cNvCxnSpPr>
          <p:nvPr/>
        </p:nvCxnSpPr>
        <p:spPr>
          <a:xfrm flipH="1">
            <a:off x="2830841" y="4438340"/>
            <a:ext cx="1430531" cy="234139"/>
          </a:xfrm>
          <a:prstGeom prst="straightConnector1">
            <a:avLst/>
          </a:prstGeom>
          <a:noFill/>
          <a:ln w="28575" cap="flat" cmpd="sng" algn="ctr">
            <a:solidFill>
              <a:srgbClr val="4F81BD">
                <a:shade val="95000"/>
                <a:satMod val="105000"/>
              </a:srgbClr>
            </a:solidFill>
            <a:prstDash val="solid"/>
            <a:tailEnd type="arrow"/>
          </a:ln>
          <a:effectLst/>
        </p:spPr>
      </p:cxnSp>
      <p:sp>
        <p:nvSpPr>
          <p:cNvPr id="67" name="66 CuadroTexto"/>
          <p:cNvSpPr txBox="1"/>
          <p:nvPr/>
        </p:nvSpPr>
        <p:spPr>
          <a:xfrm rot="1031832">
            <a:off x="946345" y="3311006"/>
            <a:ext cx="903484" cy="276999"/>
          </a:xfrm>
          <a:prstGeom prst="rect">
            <a:avLst/>
          </a:prstGeom>
          <a:noFill/>
          <a:ln w="25400" cap="flat" cmpd="sng" algn="ctr">
            <a:noFill/>
            <a:prstDash val="solid"/>
          </a:ln>
          <a:effectLst/>
        </p:spPr>
        <p:txBody>
          <a:bodyPr vert="horz"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en diversas</a:t>
            </a:r>
          </a:p>
        </p:txBody>
      </p:sp>
      <p:cxnSp>
        <p:nvCxnSpPr>
          <p:cNvPr id="68" name="67 Conector angular"/>
          <p:cNvCxnSpPr>
            <a:stCxn id="55" idx="4"/>
            <a:endCxn id="54" idx="4"/>
          </p:cNvCxnSpPr>
          <p:nvPr/>
        </p:nvCxnSpPr>
        <p:spPr>
          <a:xfrm rot="16200000" flipH="1">
            <a:off x="4547081" y="4489001"/>
            <a:ext cx="1522" cy="4022910"/>
          </a:xfrm>
          <a:prstGeom prst="bentConnector3">
            <a:avLst>
              <a:gd name="adj1" fmla="val 15119711"/>
            </a:avLst>
          </a:prstGeom>
          <a:noFill/>
          <a:ln w="28575" cap="flat" cmpd="sng" algn="ctr">
            <a:solidFill>
              <a:srgbClr val="4F81BD"/>
            </a:solidFill>
            <a:prstDash val="solid"/>
            <a:tailEnd type="arrow"/>
          </a:ln>
          <a:effectLst/>
        </p:spPr>
      </p:cxnSp>
      <p:sp>
        <p:nvSpPr>
          <p:cNvPr id="69" name="68 CuadroTexto"/>
          <p:cNvSpPr txBox="1"/>
          <p:nvPr/>
        </p:nvSpPr>
        <p:spPr>
          <a:xfrm rot="16200000">
            <a:off x="4336365" y="5830749"/>
            <a:ext cx="369332" cy="1559586"/>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permiten inferir sobre</a:t>
            </a:r>
          </a:p>
        </p:txBody>
      </p:sp>
      <p:sp>
        <p:nvSpPr>
          <p:cNvPr id="70" name="69 CuadroTexto"/>
          <p:cNvSpPr txBox="1"/>
          <p:nvPr/>
        </p:nvSpPr>
        <p:spPr>
          <a:xfrm rot="10800000">
            <a:off x="5459078" y="5153546"/>
            <a:ext cx="553998" cy="1073815"/>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caracterizan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a la</a:t>
            </a:r>
          </a:p>
        </p:txBody>
      </p:sp>
      <p:sp>
        <p:nvSpPr>
          <p:cNvPr id="71" name="70 Elipse"/>
          <p:cNvSpPr/>
          <p:nvPr/>
        </p:nvSpPr>
        <p:spPr>
          <a:xfrm>
            <a:off x="1499201" y="4531459"/>
            <a:ext cx="1331640" cy="282039"/>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Puntajes</a:t>
            </a:r>
          </a:p>
        </p:txBody>
      </p:sp>
      <p:sp>
        <p:nvSpPr>
          <p:cNvPr id="72" name="71 CuadroTexto"/>
          <p:cNvSpPr txBox="1"/>
          <p:nvPr/>
        </p:nvSpPr>
        <p:spPr>
          <a:xfrm>
            <a:off x="-46742" y="3321271"/>
            <a:ext cx="553998" cy="1241410"/>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de la que se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obtienen</a:t>
            </a:r>
          </a:p>
        </p:txBody>
      </p:sp>
      <p:sp>
        <p:nvSpPr>
          <p:cNvPr id="73" name="72 CuadroTexto"/>
          <p:cNvSpPr txBox="1"/>
          <p:nvPr/>
        </p:nvSpPr>
        <p:spPr>
          <a:xfrm rot="5400000">
            <a:off x="5633956" y="3787831"/>
            <a:ext cx="369332" cy="770148"/>
          </a:xfrm>
          <a:prstGeom prst="rect">
            <a:avLst/>
          </a:prstGeom>
          <a:noFill/>
          <a:ln w="25400" cap="flat" cmpd="sng" algn="ctr">
            <a:noFill/>
            <a:prstDash val="solid"/>
          </a:ln>
          <a:effectLst/>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utiliza</a:t>
            </a:r>
          </a:p>
        </p:txBody>
      </p:sp>
      <p:sp>
        <p:nvSpPr>
          <p:cNvPr id="74" name="73 Elipse"/>
          <p:cNvSpPr/>
          <p:nvPr/>
        </p:nvSpPr>
        <p:spPr>
          <a:xfrm>
            <a:off x="19775" y="5416246"/>
            <a:ext cx="1527889" cy="349050"/>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Grupo </a:t>
            </a:r>
          </a:p>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Normativo</a:t>
            </a:r>
          </a:p>
        </p:txBody>
      </p:sp>
      <p:cxnSp>
        <p:nvCxnSpPr>
          <p:cNvPr id="75" name="74 Conector angular"/>
          <p:cNvCxnSpPr/>
          <p:nvPr/>
        </p:nvCxnSpPr>
        <p:spPr>
          <a:xfrm rot="5400000">
            <a:off x="-252634" y="2455397"/>
            <a:ext cx="1105128" cy="187267"/>
          </a:xfrm>
          <a:prstGeom prst="bentConnector3">
            <a:avLst>
              <a:gd name="adj1" fmla="val -679"/>
            </a:avLst>
          </a:prstGeom>
          <a:noFill/>
          <a:ln w="25400" cap="flat" cmpd="sng" algn="ctr">
            <a:solidFill>
              <a:srgbClr val="4F81BD">
                <a:shade val="95000"/>
                <a:satMod val="105000"/>
              </a:srgbClr>
            </a:solidFill>
            <a:prstDash val="solid"/>
            <a:tailEnd type="arrow"/>
          </a:ln>
          <a:effectLst/>
        </p:spPr>
      </p:cxnSp>
      <p:cxnSp>
        <p:nvCxnSpPr>
          <p:cNvPr id="76" name="75 Conector recto de flecha"/>
          <p:cNvCxnSpPr>
            <a:stCxn id="71" idx="4"/>
            <a:endCxn id="74" idx="0"/>
          </p:cNvCxnSpPr>
          <p:nvPr/>
        </p:nvCxnSpPr>
        <p:spPr>
          <a:xfrm flipH="1">
            <a:off x="783720" y="4813498"/>
            <a:ext cx="1381301" cy="602748"/>
          </a:xfrm>
          <a:prstGeom prst="straightConnector1">
            <a:avLst/>
          </a:prstGeom>
          <a:noFill/>
          <a:ln w="28575" cap="flat" cmpd="sng" algn="ctr">
            <a:solidFill>
              <a:srgbClr val="4F81BD">
                <a:shade val="95000"/>
                <a:satMod val="105000"/>
              </a:srgbClr>
            </a:solidFill>
            <a:prstDash val="solid"/>
            <a:tailEnd type="arrow"/>
          </a:ln>
          <a:effectLst/>
        </p:spPr>
      </p:cxnSp>
      <p:sp>
        <p:nvSpPr>
          <p:cNvPr id="77" name="76 CuadroTexto"/>
          <p:cNvSpPr txBox="1"/>
          <p:nvPr/>
        </p:nvSpPr>
        <p:spPr>
          <a:xfrm rot="14766397">
            <a:off x="1133749" y="4503338"/>
            <a:ext cx="553998" cy="1227076"/>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estandarizados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según</a:t>
            </a:r>
          </a:p>
        </p:txBody>
      </p:sp>
      <p:cxnSp>
        <p:nvCxnSpPr>
          <p:cNvPr id="78" name="77 Conector angular"/>
          <p:cNvCxnSpPr/>
          <p:nvPr/>
        </p:nvCxnSpPr>
        <p:spPr>
          <a:xfrm rot="16200000" flipH="1">
            <a:off x="1649300" y="1908384"/>
            <a:ext cx="1062355" cy="3900438"/>
          </a:xfrm>
          <a:prstGeom prst="bentConnector4">
            <a:avLst>
              <a:gd name="adj1" fmla="val 99702"/>
              <a:gd name="adj2" fmla="val 53649"/>
            </a:avLst>
          </a:prstGeom>
          <a:noFill/>
          <a:ln w="28575" cap="flat" cmpd="sng" algn="ctr">
            <a:solidFill>
              <a:srgbClr val="4F81BD">
                <a:shade val="95000"/>
                <a:satMod val="105000"/>
              </a:srgbClr>
            </a:solidFill>
            <a:prstDash val="solid"/>
            <a:tailEnd type="arrow"/>
          </a:ln>
          <a:effectLst/>
        </p:spPr>
      </p:cxnSp>
      <p:sp>
        <p:nvSpPr>
          <p:cNvPr id="79" name="78 CuadroTexto"/>
          <p:cNvSpPr txBox="1"/>
          <p:nvPr/>
        </p:nvSpPr>
        <p:spPr>
          <a:xfrm rot="10800000">
            <a:off x="4336244" y="3032209"/>
            <a:ext cx="553998" cy="758409"/>
          </a:xfrm>
          <a:prstGeom prst="rect">
            <a:avLst/>
          </a:prstGeom>
          <a:noFill/>
          <a:ln w="25400" cap="flat" cmpd="sng" algn="ctr">
            <a:noFill/>
            <a:prstDash val="solid"/>
          </a:ln>
          <a:effectLst/>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aludida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como</a:t>
            </a:r>
          </a:p>
        </p:txBody>
      </p:sp>
      <p:cxnSp>
        <p:nvCxnSpPr>
          <p:cNvPr id="80" name="79 Conector angular"/>
          <p:cNvCxnSpPr>
            <a:stCxn id="16" idx="6"/>
            <a:endCxn id="17" idx="7"/>
          </p:cNvCxnSpPr>
          <p:nvPr/>
        </p:nvCxnSpPr>
        <p:spPr>
          <a:xfrm>
            <a:off x="7319360" y="1893273"/>
            <a:ext cx="1192145" cy="739735"/>
          </a:xfrm>
          <a:prstGeom prst="bentConnector2">
            <a:avLst/>
          </a:prstGeom>
          <a:noFill/>
          <a:ln w="28575" cap="flat" cmpd="sng" algn="ctr">
            <a:solidFill>
              <a:srgbClr val="4F81BD">
                <a:shade val="95000"/>
                <a:satMod val="105000"/>
              </a:srgbClr>
            </a:solidFill>
            <a:prstDash val="solid"/>
            <a:tailEnd type="arrow"/>
          </a:ln>
          <a:effectLst/>
        </p:spPr>
      </p:cxnSp>
      <p:cxnSp>
        <p:nvCxnSpPr>
          <p:cNvPr id="81" name="80 Conector angular"/>
          <p:cNvCxnSpPr/>
          <p:nvPr/>
        </p:nvCxnSpPr>
        <p:spPr>
          <a:xfrm rot="16200000" flipH="1">
            <a:off x="5582402" y="2111682"/>
            <a:ext cx="3737692" cy="2938810"/>
          </a:xfrm>
          <a:prstGeom prst="bentConnector3">
            <a:avLst>
              <a:gd name="adj1" fmla="val -6116"/>
            </a:avLst>
          </a:prstGeom>
          <a:noFill/>
          <a:ln w="28575" cap="flat" cmpd="sng" algn="ctr">
            <a:solidFill>
              <a:srgbClr val="4F81BD">
                <a:shade val="95000"/>
                <a:satMod val="105000"/>
              </a:srgbClr>
            </a:solidFill>
            <a:prstDash val="solid"/>
            <a:tailEnd type="arrow"/>
          </a:ln>
          <a:effectLst/>
        </p:spPr>
      </p:cxnSp>
      <p:sp>
        <p:nvSpPr>
          <p:cNvPr id="82" name="81 Elipse"/>
          <p:cNvSpPr/>
          <p:nvPr/>
        </p:nvSpPr>
        <p:spPr>
          <a:xfrm>
            <a:off x="501832" y="2377578"/>
            <a:ext cx="1360660" cy="295546"/>
          </a:xfrm>
          <a:prstGeom prst="ellipse">
            <a:avLst/>
          </a:prstGeom>
          <a:solidFill>
            <a:srgbClr val="F79646">
              <a:lumMod val="40000"/>
              <a:lumOff val="60000"/>
            </a:srgbClr>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Conjunta</a:t>
            </a:r>
          </a:p>
        </p:txBody>
      </p:sp>
      <p:sp>
        <p:nvSpPr>
          <p:cNvPr id="83" name="82 Elipse"/>
          <p:cNvSpPr/>
          <p:nvPr/>
        </p:nvSpPr>
        <p:spPr>
          <a:xfrm>
            <a:off x="823486" y="2720742"/>
            <a:ext cx="1972857" cy="380852"/>
          </a:xfrm>
          <a:prstGeom prst="ellipse">
            <a:avLst/>
          </a:prstGeom>
          <a:solidFill>
            <a:srgbClr val="F79646">
              <a:lumMod val="40000"/>
              <a:lumOff val="60000"/>
            </a:srgbClr>
          </a:solidFill>
          <a:ln w="25400" cap="flat" cmpd="sng" algn="ctr">
            <a:solidFill>
              <a:srgbClr val="F79646"/>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Relación entre variables</a:t>
            </a:r>
          </a:p>
        </p:txBody>
      </p:sp>
      <p:cxnSp>
        <p:nvCxnSpPr>
          <p:cNvPr id="84" name="83 Conector recto de flecha"/>
          <p:cNvCxnSpPr/>
          <p:nvPr/>
        </p:nvCxnSpPr>
        <p:spPr>
          <a:xfrm>
            <a:off x="3050575" y="2115061"/>
            <a:ext cx="0" cy="1259034"/>
          </a:xfrm>
          <a:prstGeom prst="straightConnector1">
            <a:avLst/>
          </a:prstGeom>
          <a:noFill/>
          <a:ln w="28575" cap="flat" cmpd="sng" algn="ctr">
            <a:solidFill>
              <a:srgbClr val="4F81BD">
                <a:shade val="95000"/>
                <a:satMod val="105000"/>
              </a:srgbClr>
            </a:solidFill>
            <a:prstDash val="solid"/>
            <a:tailEnd type="arrow"/>
          </a:ln>
          <a:effectLst/>
        </p:spPr>
      </p:cxnSp>
      <p:cxnSp>
        <p:nvCxnSpPr>
          <p:cNvPr id="85" name="84 Conector recto de flecha"/>
          <p:cNvCxnSpPr/>
          <p:nvPr/>
        </p:nvCxnSpPr>
        <p:spPr>
          <a:xfrm>
            <a:off x="3493350" y="2135668"/>
            <a:ext cx="0" cy="888809"/>
          </a:xfrm>
          <a:prstGeom prst="straightConnector1">
            <a:avLst/>
          </a:prstGeom>
          <a:noFill/>
          <a:ln w="28575" cap="flat" cmpd="sng" algn="ctr">
            <a:solidFill>
              <a:srgbClr val="4F81BD">
                <a:shade val="95000"/>
                <a:satMod val="105000"/>
              </a:srgbClr>
            </a:solidFill>
            <a:prstDash val="solid"/>
            <a:tailEnd type="arrow"/>
          </a:ln>
          <a:effectLst/>
        </p:spPr>
      </p:cxnSp>
      <p:cxnSp>
        <p:nvCxnSpPr>
          <p:cNvPr id="86" name="85 Conector recto de flecha"/>
          <p:cNvCxnSpPr>
            <a:stCxn id="40" idx="2"/>
            <a:endCxn id="82" idx="0"/>
          </p:cNvCxnSpPr>
          <p:nvPr/>
        </p:nvCxnSpPr>
        <p:spPr>
          <a:xfrm flipH="1">
            <a:off x="1182162" y="1922276"/>
            <a:ext cx="1276722" cy="455302"/>
          </a:xfrm>
          <a:prstGeom prst="straightConnector1">
            <a:avLst/>
          </a:prstGeom>
          <a:noFill/>
          <a:ln w="28575" cap="flat" cmpd="sng" algn="ctr">
            <a:solidFill>
              <a:srgbClr val="4F81BD">
                <a:shade val="95000"/>
                <a:satMod val="105000"/>
              </a:srgbClr>
            </a:solidFill>
            <a:prstDash val="solid"/>
            <a:tailEnd type="arrow"/>
          </a:ln>
          <a:effectLst/>
        </p:spPr>
      </p:cxnSp>
      <p:sp>
        <p:nvSpPr>
          <p:cNvPr id="87" name="86 CuadroTexto"/>
          <p:cNvSpPr txBox="1"/>
          <p:nvPr/>
        </p:nvSpPr>
        <p:spPr>
          <a:xfrm rot="15101246">
            <a:off x="1726120" y="1622403"/>
            <a:ext cx="369332" cy="1143376"/>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puede ser</a:t>
            </a:r>
          </a:p>
        </p:txBody>
      </p:sp>
      <p:cxnSp>
        <p:nvCxnSpPr>
          <p:cNvPr id="88" name="87 Conector angular"/>
          <p:cNvCxnSpPr>
            <a:endCxn id="83" idx="7"/>
          </p:cNvCxnSpPr>
          <p:nvPr/>
        </p:nvCxnSpPr>
        <p:spPr>
          <a:xfrm>
            <a:off x="1870581" y="2501515"/>
            <a:ext cx="636844" cy="275001"/>
          </a:xfrm>
          <a:prstGeom prst="bentConnector2">
            <a:avLst/>
          </a:prstGeom>
          <a:noFill/>
          <a:ln w="28575" cap="flat" cmpd="sng" algn="ctr">
            <a:solidFill>
              <a:srgbClr val="4F81BD">
                <a:shade val="95000"/>
                <a:satMod val="105000"/>
              </a:srgbClr>
            </a:solidFill>
            <a:prstDash val="solid"/>
            <a:tailEnd type="arrow"/>
          </a:ln>
          <a:effectLst/>
        </p:spPr>
      </p:cxnSp>
      <p:sp>
        <p:nvSpPr>
          <p:cNvPr id="89" name="88 CuadroTexto"/>
          <p:cNvSpPr txBox="1"/>
          <p:nvPr/>
        </p:nvSpPr>
        <p:spPr>
          <a:xfrm rot="16200000">
            <a:off x="1920951" y="2078664"/>
            <a:ext cx="553998" cy="840850"/>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permite el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estudio de </a:t>
            </a:r>
          </a:p>
        </p:txBody>
      </p:sp>
      <p:cxnSp>
        <p:nvCxnSpPr>
          <p:cNvPr id="90" name="89 Conector recto"/>
          <p:cNvCxnSpPr>
            <a:stCxn id="48" idx="4"/>
          </p:cNvCxnSpPr>
          <p:nvPr/>
        </p:nvCxnSpPr>
        <p:spPr>
          <a:xfrm flipH="1">
            <a:off x="4596406" y="3057098"/>
            <a:ext cx="16836" cy="784816"/>
          </a:xfrm>
          <a:prstGeom prst="line">
            <a:avLst/>
          </a:prstGeom>
          <a:noFill/>
          <a:ln w="28575" cap="flat" cmpd="sng" algn="ctr">
            <a:solidFill>
              <a:srgbClr val="4F81BD">
                <a:shade val="95000"/>
                <a:satMod val="105000"/>
              </a:srgbClr>
            </a:solidFill>
            <a:prstDash val="solid"/>
          </a:ln>
          <a:effectLst/>
        </p:spPr>
      </p:cxnSp>
      <p:cxnSp>
        <p:nvCxnSpPr>
          <p:cNvPr id="91" name="90 Conector recto de flecha"/>
          <p:cNvCxnSpPr>
            <a:endCxn id="20" idx="1"/>
          </p:cNvCxnSpPr>
          <p:nvPr/>
        </p:nvCxnSpPr>
        <p:spPr>
          <a:xfrm>
            <a:off x="4613242" y="3875526"/>
            <a:ext cx="2171452" cy="155147"/>
          </a:xfrm>
          <a:prstGeom prst="straightConnector1">
            <a:avLst/>
          </a:prstGeom>
          <a:noFill/>
          <a:ln w="28575" cap="flat" cmpd="sng" algn="ctr">
            <a:solidFill>
              <a:srgbClr val="4F81BD">
                <a:shade val="95000"/>
                <a:satMod val="105000"/>
              </a:srgbClr>
            </a:solidFill>
            <a:prstDash val="solid"/>
            <a:tailEnd type="arrow"/>
          </a:ln>
          <a:effectLst/>
        </p:spPr>
      </p:cxnSp>
      <p:cxnSp>
        <p:nvCxnSpPr>
          <p:cNvPr id="92" name="91 Conector recto de flecha"/>
          <p:cNvCxnSpPr>
            <a:endCxn id="11" idx="6"/>
          </p:cNvCxnSpPr>
          <p:nvPr/>
        </p:nvCxnSpPr>
        <p:spPr>
          <a:xfrm flipH="1">
            <a:off x="2423186" y="3875526"/>
            <a:ext cx="2149936" cy="239308"/>
          </a:xfrm>
          <a:prstGeom prst="straightConnector1">
            <a:avLst/>
          </a:prstGeom>
          <a:noFill/>
          <a:ln w="28575" cap="flat" cmpd="sng" algn="ctr">
            <a:solidFill>
              <a:srgbClr val="4F81BD">
                <a:shade val="95000"/>
                <a:satMod val="105000"/>
              </a:srgbClr>
            </a:solidFill>
            <a:prstDash val="solid"/>
            <a:tailEnd type="arrow"/>
          </a:ln>
          <a:effectLst/>
        </p:spPr>
      </p:cxnSp>
      <p:cxnSp>
        <p:nvCxnSpPr>
          <p:cNvPr id="93" name="92 Conector recto de flecha"/>
          <p:cNvCxnSpPr>
            <a:stCxn id="14" idx="4"/>
            <a:endCxn id="65" idx="0"/>
          </p:cNvCxnSpPr>
          <p:nvPr/>
        </p:nvCxnSpPr>
        <p:spPr>
          <a:xfrm>
            <a:off x="693326" y="3367026"/>
            <a:ext cx="680330" cy="182888"/>
          </a:xfrm>
          <a:prstGeom prst="straightConnector1">
            <a:avLst/>
          </a:prstGeom>
          <a:noFill/>
          <a:ln w="3175" cap="flat" cmpd="sng" algn="ctr">
            <a:solidFill>
              <a:schemeClr val="tx1"/>
            </a:solidFill>
            <a:prstDash val="solid"/>
            <a:tailEnd type="arrow"/>
          </a:ln>
          <a:effectLst/>
        </p:spPr>
      </p:cxnSp>
      <p:cxnSp>
        <p:nvCxnSpPr>
          <p:cNvPr id="94" name="93 Conector recto de flecha"/>
          <p:cNvCxnSpPr>
            <a:stCxn id="9" idx="3"/>
            <a:endCxn id="6" idx="0"/>
          </p:cNvCxnSpPr>
          <p:nvPr/>
        </p:nvCxnSpPr>
        <p:spPr>
          <a:xfrm flipH="1">
            <a:off x="4578043" y="5199412"/>
            <a:ext cx="648204" cy="214908"/>
          </a:xfrm>
          <a:prstGeom prst="straightConnector1">
            <a:avLst/>
          </a:prstGeom>
          <a:noFill/>
          <a:ln w="28575" cap="flat" cmpd="sng" algn="ctr">
            <a:solidFill>
              <a:srgbClr val="4F81BD">
                <a:shade val="95000"/>
                <a:satMod val="105000"/>
              </a:srgbClr>
            </a:solidFill>
            <a:prstDash val="solid"/>
            <a:tailEnd type="arrow"/>
          </a:ln>
          <a:effectLst/>
        </p:spPr>
      </p:cxnSp>
      <p:sp>
        <p:nvSpPr>
          <p:cNvPr id="95" name="94 CuadroTexto"/>
          <p:cNvSpPr txBox="1"/>
          <p:nvPr/>
        </p:nvSpPr>
        <p:spPr>
          <a:xfrm rot="5400000">
            <a:off x="4887330" y="5140845"/>
            <a:ext cx="369332" cy="394734"/>
          </a:xfrm>
          <a:prstGeom prst="rect">
            <a:avLst/>
          </a:prstGeom>
          <a:noFill/>
          <a:ln w="25400" cap="flat" cmpd="sng" algn="ctr">
            <a:noFill/>
            <a:prstDash val="solid"/>
          </a:ln>
          <a:effectLst/>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de</a:t>
            </a:r>
          </a:p>
        </p:txBody>
      </p:sp>
      <p:sp>
        <p:nvSpPr>
          <p:cNvPr id="96" name="95 Elipse"/>
          <p:cNvSpPr/>
          <p:nvPr/>
        </p:nvSpPr>
        <p:spPr>
          <a:xfrm>
            <a:off x="3866985" y="6227359"/>
            <a:ext cx="1458839" cy="272333"/>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Valores</a:t>
            </a:r>
          </a:p>
        </p:txBody>
      </p:sp>
      <p:cxnSp>
        <p:nvCxnSpPr>
          <p:cNvPr id="97" name="96 Conector recto de flecha"/>
          <p:cNvCxnSpPr>
            <a:stCxn id="6" idx="4"/>
            <a:endCxn id="96" idx="0"/>
          </p:cNvCxnSpPr>
          <p:nvPr/>
        </p:nvCxnSpPr>
        <p:spPr>
          <a:xfrm>
            <a:off x="4578043" y="5686653"/>
            <a:ext cx="18362" cy="540706"/>
          </a:xfrm>
          <a:prstGeom prst="straightConnector1">
            <a:avLst/>
          </a:prstGeom>
          <a:noFill/>
          <a:ln w="28575" cap="flat" cmpd="sng" algn="ctr">
            <a:solidFill>
              <a:srgbClr val="4F81BD">
                <a:shade val="95000"/>
                <a:satMod val="105000"/>
              </a:srgbClr>
            </a:solidFill>
            <a:prstDash val="solid"/>
            <a:tailEnd type="arrow"/>
          </a:ln>
          <a:effectLst/>
        </p:spPr>
      </p:cxnSp>
      <p:sp>
        <p:nvSpPr>
          <p:cNvPr id="98" name="97 CuadroTexto"/>
          <p:cNvSpPr txBox="1"/>
          <p:nvPr/>
        </p:nvSpPr>
        <p:spPr>
          <a:xfrm>
            <a:off x="4573122" y="5618643"/>
            <a:ext cx="369332" cy="658426"/>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generan</a:t>
            </a:r>
          </a:p>
        </p:txBody>
      </p:sp>
      <p:sp>
        <p:nvSpPr>
          <p:cNvPr id="99" name="98 Elipse"/>
          <p:cNvSpPr/>
          <p:nvPr/>
        </p:nvSpPr>
        <p:spPr>
          <a:xfrm>
            <a:off x="6013076" y="177917"/>
            <a:ext cx="1374362" cy="184666"/>
          </a:xfrm>
          <a:prstGeom prst="ellipse">
            <a:avLst/>
          </a:prstGeom>
          <a:solidFill>
            <a:srgbClr val="9BBB59">
              <a:lumMod val="20000"/>
              <a:lumOff val="8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Unidad 1</a:t>
            </a:r>
          </a:p>
        </p:txBody>
      </p:sp>
      <p:sp>
        <p:nvSpPr>
          <p:cNvPr id="100" name="99 Elipse"/>
          <p:cNvSpPr/>
          <p:nvPr/>
        </p:nvSpPr>
        <p:spPr>
          <a:xfrm>
            <a:off x="6008155" y="514030"/>
            <a:ext cx="1374362" cy="184666"/>
          </a:xfrm>
          <a:prstGeom prst="ellipse">
            <a:avLst/>
          </a:prstGeom>
          <a:solidFill>
            <a:srgbClr val="8064A2">
              <a:lumMod val="20000"/>
              <a:lumOff val="8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Unidad 2</a:t>
            </a:r>
          </a:p>
        </p:txBody>
      </p:sp>
      <p:sp>
        <p:nvSpPr>
          <p:cNvPr id="101" name="100 Elipse"/>
          <p:cNvSpPr/>
          <p:nvPr/>
        </p:nvSpPr>
        <p:spPr>
          <a:xfrm>
            <a:off x="6013076" y="785794"/>
            <a:ext cx="1374362" cy="428628"/>
          </a:xfrm>
          <a:prstGeom prst="ellipse">
            <a:avLst/>
          </a:prstGeom>
          <a:solidFill>
            <a:srgbClr val="F79646">
              <a:lumMod val="40000"/>
              <a:lumOff val="60000"/>
            </a:srgbClr>
          </a:solidFill>
          <a:ln w="76200" cap="flat" cmpd="sng" algn="ctr">
            <a:solidFill>
              <a:srgbClr val="F7964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1" i="0" u="none" strike="noStrike" kern="0" cap="none" spc="0" normalizeH="0" baseline="0" noProof="0" dirty="0" smtClean="0">
                <a:ln>
                  <a:noFill/>
                </a:ln>
                <a:solidFill>
                  <a:prstClr val="black"/>
                </a:solidFill>
                <a:effectLst/>
                <a:uLnTx/>
                <a:uFillTx/>
                <a:latin typeface="Calibri"/>
                <a:ea typeface="+mn-ea"/>
                <a:cs typeface="+mn-cs"/>
              </a:rPr>
              <a:t>Unidad 3</a:t>
            </a:r>
          </a:p>
        </p:txBody>
      </p:sp>
      <p:sp>
        <p:nvSpPr>
          <p:cNvPr id="102" name="101 Elipse"/>
          <p:cNvSpPr/>
          <p:nvPr/>
        </p:nvSpPr>
        <p:spPr>
          <a:xfrm>
            <a:off x="7508749" y="811565"/>
            <a:ext cx="1374362" cy="184666"/>
          </a:xfrm>
          <a:prstGeom prst="ellipse">
            <a:avLst/>
          </a:prstGeom>
          <a:solidFill>
            <a:srgbClr val="66FFCC"/>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Unidad 5</a:t>
            </a:r>
          </a:p>
        </p:txBody>
      </p:sp>
      <p:sp>
        <p:nvSpPr>
          <p:cNvPr id="103" name="102 Elipse"/>
          <p:cNvSpPr/>
          <p:nvPr/>
        </p:nvSpPr>
        <p:spPr>
          <a:xfrm>
            <a:off x="7508749" y="494219"/>
            <a:ext cx="1374362" cy="184666"/>
          </a:xfrm>
          <a:prstGeom prst="ellipse">
            <a:avLst/>
          </a:prstGeom>
          <a:solidFill>
            <a:srgbClr val="1F497D">
              <a:lumMod val="20000"/>
              <a:lumOff val="8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Unidad 4</a:t>
            </a:r>
          </a:p>
        </p:txBody>
      </p:sp>
      <p:cxnSp>
        <p:nvCxnSpPr>
          <p:cNvPr id="104" name="103 Conector recto de flecha"/>
          <p:cNvCxnSpPr>
            <a:stCxn id="10" idx="4"/>
            <a:endCxn id="6" idx="0"/>
          </p:cNvCxnSpPr>
          <p:nvPr/>
        </p:nvCxnSpPr>
        <p:spPr>
          <a:xfrm flipH="1">
            <a:off x="4578043" y="4501612"/>
            <a:ext cx="18363" cy="912708"/>
          </a:xfrm>
          <a:prstGeom prst="straightConnector1">
            <a:avLst/>
          </a:prstGeom>
          <a:noFill/>
          <a:ln w="28575" cap="flat" cmpd="sng" algn="ctr">
            <a:solidFill>
              <a:srgbClr val="4F81BD">
                <a:shade val="95000"/>
                <a:satMod val="105000"/>
              </a:srgbClr>
            </a:solidFill>
            <a:prstDash val="solid"/>
            <a:tailEnd type="arrow"/>
          </a:ln>
          <a:effectLst/>
        </p:spPr>
      </p:cxnSp>
      <p:sp>
        <p:nvSpPr>
          <p:cNvPr id="105" name="104 CuadroTexto"/>
          <p:cNvSpPr txBox="1"/>
          <p:nvPr/>
        </p:nvSpPr>
        <p:spPr>
          <a:xfrm rot="10800000">
            <a:off x="4520910" y="4639130"/>
            <a:ext cx="369332" cy="434207"/>
          </a:xfrm>
          <a:prstGeom prst="rect">
            <a:avLst/>
          </a:prstGeom>
          <a:noFill/>
          <a:ln w="25400" cap="flat" cmpd="sng" algn="ctr">
            <a:noFill/>
            <a:prstDash val="solid"/>
          </a:ln>
          <a:effectLst/>
        </p:spPr>
        <p:txBody>
          <a:bodyPr vert="vert270"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de</a:t>
            </a:r>
          </a:p>
        </p:txBody>
      </p:sp>
      <p:sp>
        <p:nvSpPr>
          <p:cNvPr id="106" name="105 Elipse"/>
          <p:cNvSpPr/>
          <p:nvPr/>
        </p:nvSpPr>
        <p:spPr>
          <a:xfrm>
            <a:off x="6148456" y="4555409"/>
            <a:ext cx="1051528" cy="432048"/>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Matriz</a:t>
            </a:r>
          </a:p>
        </p:txBody>
      </p:sp>
      <p:cxnSp>
        <p:nvCxnSpPr>
          <p:cNvPr id="107" name="106 Conector recto de flecha"/>
          <p:cNvCxnSpPr>
            <a:stCxn id="10" idx="5"/>
            <a:endCxn id="106" idx="2"/>
          </p:cNvCxnSpPr>
          <p:nvPr/>
        </p:nvCxnSpPr>
        <p:spPr>
          <a:xfrm>
            <a:off x="4931439" y="4438340"/>
            <a:ext cx="1217017" cy="333093"/>
          </a:xfrm>
          <a:prstGeom prst="straightConnector1">
            <a:avLst/>
          </a:prstGeom>
          <a:noFill/>
          <a:ln w="28575" cap="flat" cmpd="sng" algn="ctr">
            <a:solidFill>
              <a:srgbClr val="4F81BD">
                <a:shade val="95000"/>
                <a:satMod val="105000"/>
              </a:srgbClr>
            </a:solidFill>
            <a:prstDash val="solid"/>
            <a:tailEnd type="arrow"/>
          </a:ln>
          <a:effectLst/>
        </p:spPr>
      </p:cxnSp>
      <p:sp>
        <p:nvSpPr>
          <p:cNvPr id="108" name="107 CuadroTexto"/>
          <p:cNvSpPr txBox="1"/>
          <p:nvPr/>
        </p:nvSpPr>
        <p:spPr>
          <a:xfrm rot="17092585">
            <a:off x="5228636" y="3846885"/>
            <a:ext cx="553998" cy="1441377"/>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organizados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200" b="1" i="0" u="none" strike="noStrike" kern="0" cap="none" spc="0" normalizeH="0" baseline="0" noProof="0" dirty="0" smtClean="0">
                <a:ln>
                  <a:noFill/>
                </a:ln>
                <a:solidFill>
                  <a:prstClr val="black"/>
                </a:solidFill>
                <a:effectLst/>
                <a:uLnTx/>
                <a:uFillTx/>
                <a:latin typeface="Calibri"/>
                <a:ea typeface="+mn-ea"/>
                <a:cs typeface="+mn-cs"/>
              </a:rPr>
              <a:t> en una</a:t>
            </a:r>
          </a:p>
        </p:txBody>
      </p:sp>
      <p:cxnSp>
        <p:nvCxnSpPr>
          <p:cNvPr id="109" name="108 Conector recto de flecha"/>
          <p:cNvCxnSpPr/>
          <p:nvPr/>
        </p:nvCxnSpPr>
        <p:spPr>
          <a:xfrm>
            <a:off x="728414" y="5786516"/>
            <a:ext cx="0" cy="639359"/>
          </a:xfrm>
          <a:prstGeom prst="straightConnector1">
            <a:avLst/>
          </a:prstGeom>
          <a:noFill/>
          <a:ln w="28575" cap="flat" cmpd="sng" algn="ctr">
            <a:solidFill>
              <a:srgbClr val="4F81BD">
                <a:shade val="95000"/>
                <a:satMod val="105000"/>
              </a:srgbClr>
            </a:solidFill>
            <a:prstDash val="solid"/>
            <a:tailEnd type="arrow"/>
          </a:ln>
          <a:effectLst/>
        </p:spPr>
      </p:cxnSp>
      <p:sp>
        <p:nvSpPr>
          <p:cNvPr id="110" name="109 Elipse"/>
          <p:cNvSpPr/>
          <p:nvPr/>
        </p:nvSpPr>
        <p:spPr>
          <a:xfrm>
            <a:off x="26957" y="6430451"/>
            <a:ext cx="1376227" cy="349050"/>
          </a:xfrm>
          <a:prstGeom prst="ellipse">
            <a:avLst/>
          </a:prstGeom>
          <a:noFill/>
          <a:ln w="3175" cap="flat" cmpd="sng" algn="ctr">
            <a:solidFill>
              <a:schemeClr val="tx1"/>
            </a:solidFill>
            <a:prstDash val="solid"/>
          </a:ln>
          <a:effectLst/>
        </p:spPr>
        <p:txBody>
          <a:bodyPr rtlCol="0" anchor="ctr"/>
          <a:lstStyle/>
          <a:p>
            <a:pPr marL="0" marR="0" lvl="0" indent="0" algn="ctr" defTabSz="914400" eaLnBrk="1" fontAlgn="auto" latinLnBrk="0" hangingPunct="1">
              <a:lnSpc>
                <a:spcPts val="1200"/>
              </a:lnSpc>
              <a:spcBef>
                <a:spcPts val="0"/>
              </a:spcBef>
              <a:spcAft>
                <a:spcPts val="0"/>
              </a:spcAft>
              <a:buClrTx/>
              <a:buSzTx/>
              <a:buFontTx/>
              <a:buNone/>
              <a:tabLst/>
              <a:defRPr/>
            </a:pPr>
            <a:r>
              <a:rPr kumimoji="0" lang="es-ES" sz="1600" b="0" i="0" u="none" strike="noStrike" kern="0" cap="none" spc="0" normalizeH="0" baseline="0" noProof="0" dirty="0" smtClean="0">
                <a:ln>
                  <a:noFill/>
                </a:ln>
                <a:solidFill>
                  <a:prstClr val="black"/>
                </a:solidFill>
                <a:effectLst/>
                <a:uLnTx/>
                <a:uFillTx/>
                <a:latin typeface="Calibri"/>
                <a:ea typeface="+mn-ea"/>
                <a:cs typeface="+mn-cs"/>
              </a:rPr>
              <a:t>Baremos</a:t>
            </a:r>
          </a:p>
        </p:txBody>
      </p:sp>
      <p:sp>
        <p:nvSpPr>
          <p:cNvPr id="111" name="110 CuadroTexto"/>
          <p:cNvSpPr txBox="1"/>
          <p:nvPr/>
        </p:nvSpPr>
        <p:spPr>
          <a:xfrm rot="10800000">
            <a:off x="520665" y="5693149"/>
            <a:ext cx="415498" cy="706305"/>
          </a:xfrm>
          <a:prstGeom prst="rect">
            <a:avLst/>
          </a:prstGeom>
          <a:noFill/>
          <a:ln w="25400" cap="flat" cmpd="sng" algn="ctr">
            <a:noFill/>
            <a:prstDash val="solid"/>
          </a:ln>
          <a:effectLst/>
        </p:spPr>
        <p:txBody>
          <a:bodyPr vert="vert" wrap="square" rtlCol="0">
            <a:spAutoFit/>
          </a:bodyPr>
          <a:lstStyle/>
          <a:p>
            <a:pPr marL="0" marR="0" lvl="0" indent="0" algn="ctr" defTabSz="914400" eaLnBrk="1" fontAlgn="auto" latinLnBrk="0" hangingPunct="1">
              <a:lnSpc>
                <a:spcPts val="900"/>
              </a:lnSpc>
              <a:spcBef>
                <a:spcPts val="0"/>
              </a:spcBef>
              <a:spcAft>
                <a:spcPts val="0"/>
              </a:spcAft>
              <a:buClrTx/>
              <a:buSzTx/>
              <a:buFontTx/>
              <a:buNone/>
              <a:tabLst/>
              <a:defRPr/>
            </a:pPr>
            <a:r>
              <a:rPr kumimoji="0" lang="es-ES" sz="1200" b="1" i="0" u="none" strike="noStrike" kern="0" cap="none" spc="0" normalizeH="0" baseline="0" noProof="0" dirty="0" err="1" smtClean="0">
                <a:ln>
                  <a:noFill/>
                </a:ln>
                <a:solidFill>
                  <a:prstClr val="black"/>
                </a:solidFill>
                <a:effectLst/>
                <a:uLnTx/>
                <a:uFillTx/>
                <a:latin typeface="Calibri"/>
                <a:ea typeface="+mn-ea"/>
                <a:cs typeface="+mn-cs"/>
              </a:rPr>
              <a:t>Propor</a:t>
            </a:r>
            <a:r>
              <a:rPr kumimoji="0" lang="es-ES" sz="1200" b="1" i="0" u="none" strike="noStrike" kern="0" cap="none" spc="0" normalizeH="0" baseline="0" noProof="0" dirty="0" smtClean="0">
                <a:ln>
                  <a:noFill/>
                </a:ln>
                <a:solidFill>
                  <a:prstClr val="black"/>
                </a:solidFill>
                <a:effectLst/>
                <a:uLnTx/>
                <a:uFillTx/>
                <a:latin typeface="Calibri"/>
                <a:ea typeface="+mn-ea"/>
                <a:cs typeface="+mn-cs"/>
              </a:rPr>
              <a:t>-</a:t>
            </a:r>
          </a:p>
          <a:p>
            <a:pPr marL="0" marR="0" lvl="0" indent="0" algn="ctr" defTabSz="914400" eaLnBrk="1" fontAlgn="auto" latinLnBrk="0" hangingPunct="1">
              <a:lnSpc>
                <a:spcPts val="900"/>
              </a:lnSpc>
              <a:spcBef>
                <a:spcPts val="0"/>
              </a:spcBef>
              <a:spcAft>
                <a:spcPts val="0"/>
              </a:spcAft>
              <a:buClrTx/>
              <a:buSzTx/>
              <a:buFontTx/>
              <a:buNone/>
              <a:tabLst/>
              <a:defRPr/>
            </a:pPr>
            <a:r>
              <a:rPr kumimoji="0" lang="es-ES" sz="1200" b="1" i="0" u="none" strike="noStrike" kern="0" cap="none" spc="0" normalizeH="0" baseline="0" noProof="0" dirty="0" err="1" smtClean="0">
                <a:ln>
                  <a:noFill/>
                </a:ln>
                <a:solidFill>
                  <a:prstClr val="black"/>
                </a:solidFill>
                <a:effectLst/>
                <a:uLnTx/>
                <a:uFillTx/>
                <a:latin typeface="Calibri"/>
                <a:ea typeface="+mn-ea"/>
                <a:cs typeface="+mn-cs"/>
              </a:rPr>
              <a:t>ciona</a:t>
            </a:r>
            <a:endParaRPr kumimoji="0" lang="es-ES" sz="1200" b="1" i="0" u="none" strike="noStrike" kern="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489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up)">
                                      <p:cBhvr>
                                        <p:cTn id="7" dur="500"/>
                                        <p:tgtEl>
                                          <p:spTgt spid="87"/>
                                        </p:tgtEl>
                                      </p:cBhvr>
                                    </p:animEffect>
                                  </p:childTnLst>
                                </p:cTn>
                              </p:par>
                              <p:par>
                                <p:cTn id="8" presetID="22" presetClass="entr" presetSubtype="1" fill="hold" nodeType="withEffect">
                                  <p:stCondLst>
                                    <p:cond delay="0"/>
                                  </p:stCondLst>
                                  <p:childTnLst>
                                    <p:set>
                                      <p:cBhvr>
                                        <p:cTn id="9" dur="1" fill="hold">
                                          <p:stCondLst>
                                            <p:cond delay="0"/>
                                          </p:stCondLst>
                                        </p:cTn>
                                        <p:tgtEl>
                                          <p:spTgt spid="86"/>
                                        </p:tgtEl>
                                        <p:attrNameLst>
                                          <p:attrName>style.visibility</p:attrName>
                                        </p:attrNameLst>
                                      </p:cBhvr>
                                      <p:to>
                                        <p:strVal val="visible"/>
                                      </p:to>
                                    </p:set>
                                    <p:animEffect transition="in" filter="wipe(up)">
                                      <p:cBhvr>
                                        <p:cTn id="10" dur="500"/>
                                        <p:tgtEl>
                                          <p:spTgt spid="8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9"/>
                                        </p:tgtEl>
                                        <p:attrNameLst>
                                          <p:attrName>style.visibility</p:attrName>
                                        </p:attrNameLst>
                                      </p:cBhvr>
                                      <p:to>
                                        <p:strVal val="visible"/>
                                      </p:to>
                                    </p:set>
                                    <p:animEffect transition="in" filter="wipe(left)">
                                      <p:cBhvr>
                                        <p:cTn id="19" dur="500"/>
                                        <p:tgtEl>
                                          <p:spTgt spid="89"/>
                                        </p:tgtEl>
                                      </p:cBhvr>
                                    </p:animEffect>
                                  </p:childTnLst>
                                </p:cTn>
                              </p:par>
                              <p:par>
                                <p:cTn id="20" presetID="22" presetClass="entr" presetSubtype="8" fill="hold" nodeType="withEffect">
                                  <p:stCondLst>
                                    <p:cond delay="0"/>
                                  </p:stCondLst>
                                  <p:childTnLst>
                                    <p:set>
                                      <p:cBhvr>
                                        <p:cTn id="21" dur="1" fill="hold">
                                          <p:stCondLst>
                                            <p:cond delay="0"/>
                                          </p:stCondLst>
                                        </p:cTn>
                                        <p:tgtEl>
                                          <p:spTgt spid="88"/>
                                        </p:tgtEl>
                                        <p:attrNameLst>
                                          <p:attrName>style.visibility</p:attrName>
                                        </p:attrNameLst>
                                      </p:cBhvr>
                                      <p:to>
                                        <p:strVal val="visible"/>
                                      </p:to>
                                    </p:set>
                                    <p:animEffect transition="in" filter="wipe(left)">
                                      <p:cBhvr>
                                        <p:cTn id="22" dur="500"/>
                                        <p:tgtEl>
                                          <p:spTgt spid="88"/>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101"/>
                                        </p:tgtEl>
                                        <p:attrNameLst>
                                          <p:attrName>style.visibility</p:attrName>
                                        </p:attrNameLst>
                                      </p:cBhvr>
                                      <p:to>
                                        <p:strVal val="visible"/>
                                      </p:to>
                                    </p:set>
                                    <p:animEffect transition="in" filter="wheel(1)">
                                      <p:cBhvr>
                                        <p:cTn id="31" dur="2000"/>
                                        <p:tgtEl>
                                          <p:spTgt spid="101"/>
                                        </p:tgtEl>
                                      </p:cBhvr>
                                    </p:animEffect>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7" grpId="0"/>
      <p:bldP spid="89" grpId="0"/>
      <p:bldP spid="10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5229200"/>
            <a:ext cx="6512511" cy="1440160"/>
          </a:xfrm>
        </p:spPr>
        <p:txBody>
          <a:bodyPr/>
          <a:lstStyle/>
          <a:p>
            <a:pPr marL="0" indent="0">
              <a:buNone/>
            </a:pPr>
            <a:r>
              <a:rPr lang="es-ES" dirty="0" smtClean="0"/>
              <a:t>Riesgo relativo</a:t>
            </a:r>
            <a:endParaRPr lang="es-ES" dirty="0"/>
          </a:p>
        </p:txBody>
      </p:sp>
      <p:sp>
        <p:nvSpPr>
          <p:cNvPr id="3" name="2 Marcador de contenido"/>
          <p:cNvSpPr>
            <a:spLocks noGrp="1"/>
          </p:cNvSpPr>
          <p:nvPr>
            <p:ph sz="quarter" idx="13"/>
          </p:nvPr>
        </p:nvSpPr>
        <p:spPr>
          <a:xfrm>
            <a:off x="1187624" y="548680"/>
            <a:ext cx="6904856" cy="1930536"/>
          </a:xfrm>
        </p:spPr>
        <p:txBody>
          <a:bodyPr>
            <a:normAutofit/>
          </a:bodyPr>
          <a:lstStyle/>
          <a:p>
            <a:pPr marL="45720" indent="0" algn="just">
              <a:spcBef>
                <a:spcPts val="0"/>
              </a:spcBef>
              <a:spcAft>
                <a:spcPts val="1200"/>
              </a:spcAft>
              <a:buNone/>
            </a:pPr>
            <a:r>
              <a:rPr lang="es-ES" dirty="0" smtClean="0"/>
              <a:t>	El riesgo relativo se usa principalmente (pero no solo) en la relación entre variables dicotómicas. </a:t>
            </a:r>
          </a:p>
          <a:p>
            <a:pPr marL="45720" indent="0" algn="just">
              <a:spcBef>
                <a:spcPts val="0"/>
              </a:spcBef>
              <a:spcAft>
                <a:spcPts val="1200"/>
              </a:spcAft>
              <a:buNone/>
            </a:pPr>
            <a:r>
              <a:rPr lang="es-ES" dirty="0" smtClean="0"/>
              <a:t>	Se suele calcular en las tablas de contingencia de 2x2 que plantean relaciones asimétricas. </a:t>
            </a:r>
          </a:p>
        </p:txBody>
      </p:sp>
      <p:graphicFrame>
        <p:nvGraphicFramePr>
          <p:cNvPr id="6" name="3 Marcador de contenido"/>
          <p:cNvGraphicFramePr>
            <a:graphicFrameLocks/>
          </p:cNvGraphicFramePr>
          <p:nvPr/>
        </p:nvGraphicFramePr>
        <p:xfrm>
          <a:off x="1714479" y="2857497"/>
          <a:ext cx="5500727" cy="1857387"/>
        </p:xfrm>
        <a:graphic>
          <a:graphicData uri="http://schemas.openxmlformats.org/drawingml/2006/table">
            <a:tbl>
              <a:tblPr firstRow="1" bandRow="1">
                <a:tableStyleId>{5C22544A-7EE6-4342-B048-85BDC9FD1C3A}</a:tableStyleId>
              </a:tblPr>
              <a:tblGrid>
                <a:gridCol w="1811992">
                  <a:extLst>
                    <a:ext uri="{9D8B030D-6E8A-4147-A177-3AD203B41FA5}">
                      <a16:colId xmlns:a16="http://schemas.microsoft.com/office/drawing/2014/main" val="20000"/>
                    </a:ext>
                  </a:extLst>
                </a:gridCol>
                <a:gridCol w="1811992">
                  <a:extLst>
                    <a:ext uri="{9D8B030D-6E8A-4147-A177-3AD203B41FA5}">
                      <a16:colId xmlns:a16="http://schemas.microsoft.com/office/drawing/2014/main" val="20001"/>
                    </a:ext>
                  </a:extLst>
                </a:gridCol>
                <a:gridCol w="1876743">
                  <a:extLst>
                    <a:ext uri="{9D8B030D-6E8A-4147-A177-3AD203B41FA5}">
                      <a16:colId xmlns:a16="http://schemas.microsoft.com/office/drawing/2014/main" val="20002"/>
                    </a:ext>
                  </a:extLst>
                </a:gridCol>
              </a:tblGrid>
              <a:tr h="474279">
                <a:tc rowSpan="2">
                  <a:txBody>
                    <a:bodyPr/>
                    <a:lstStyle/>
                    <a:p>
                      <a:r>
                        <a:rPr lang="es-ES" dirty="0" smtClean="0"/>
                        <a:t>Estrés </a:t>
                      </a:r>
                      <a:r>
                        <a:rPr lang="es-ES" sz="1400" dirty="0" smtClean="0"/>
                        <a:t>(antecedente)</a:t>
                      </a:r>
                      <a:endParaRPr lang="es-ES" sz="1400" dirty="0"/>
                    </a:p>
                  </a:txBody>
                  <a:tcPr anchor="b"/>
                </a:tc>
                <a:tc gridSpan="2">
                  <a:txBody>
                    <a:bodyPr/>
                    <a:lstStyle/>
                    <a:p>
                      <a:pPr algn="ctr"/>
                      <a:r>
                        <a:rPr lang="es-ES" dirty="0" smtClean="0"/>
                        <a:t>Insomnio </a:t>
                      </a:r>
                      <a:r>
                        <a:rPr lang="es-ES" sz="1600" dirty="0" smtClean="0"/>
                        <a:t>(consecuente</a:t>
                      </a:r>
                      <a:r>
                        <a:rPr lang="es-ES" dirty="0" smtClean="0"/>
                        <a:t>)</a:t>
                      </a:r>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434550">
                <a:tc vMerge="1">
                  <a:txBody>
                    <a:bodyPr/>
                    <a:lstStyle/>
                    <a:p>
                      <a:endParaRPr lang="es-ES" dirty="0"/>
                    </a:p>
                  </a:txBody>
                  <a:tcPr/>
                </a:tc>
                <a:tc>
                  <a:txBody>
                    <a:bodyPr/>
                    <a:lstStyle/>
                    <a:p>
                      <a:r>
                        <a:rPr lang="es-ES" sz="1400" dirty="0" smtClean="0"/>
                        <a:t>Tiene</a:t>
                      </a:r>
                      <a:r>
                        <a:rPr lang="es-ES" sz="1400" baseline="0" dirty="0" smtClean="0"/>
                        <a:t> insomnio</a:t>
                      </a:r>
                      <a:endParaRPr lang="es-ES" sz="1400" dirty="0"/>
                    </a:p>
                  </a:txBody>
                  <a:tcPr/>
                </a:tc>
                <a:tc>
                  <a:txBody>
                    <a:bodyPr/>
                    <a:lstStyle/>
                    <a:p>
                      <a:r>
                        <a:rPr lang="es-ES" sz="1400" dirty="0" smtClean="0"/>
                        <a:t>No tiene insomnio</a:t>
                      </a:r>
                      <a:endParaRPr lang="es-ES" sz="1400" dirty="0"/>
                    </a:p>
                  </a:txBody>
                  <a:tcPr/>
                </a:tc>
                <a:extLst>
                  <a:ext uri="{0D108BD9-81ED-4DB2-BD59-A6C34878D82A}">
                    <a16:rowId xmlns:a16="http://schemas.microsoft.com/office/drawing/2014/main" val="10001"/>
                  </a:ext>
                </a:extLst>
              </a:tr>
              <a:tr h="474279">
                <a:tc>
                  <a:txBody>
                    <a:bodyPr/>
                    <a:lstStyle/>
                    <a:p>
                      <a:r>
                        <a:rPr lang="es-ES" sz="1400" dirty="0" smtClean="0"/>
                        <a:t>Padece estrés</a:t>
                      </a:r>
                      <a:endParaRPr lang="es-ES" sz="1400" dirty="0"/>
                    </a:p>
                  </a:txBody>
                  <a:tcPr/>
                </a:tc>
                <a:tc>
                  <a:txBody>
                    <a:bodyPr/>
                    <a:lstStyle/>
                    <a:p>
                      <a:pPr algn="ctr"/>
                      <a:r>
                        <a:rPr lang="es-ES" dirty="0" smtClean="0"/>
                        <a:t>98</a:t>
                      </a:r>
                      <a:endParaRPr lang="es-ES" dirty="0"/>
                    </a:p>
                  </a:txBody>
                  <a:tcPr/>
                </a:tc>
                <a:tc>
                  <a:txBody>
                    <a:bodyPr/>
                    <a:lstStyle/>
                    <a:p>
                      <a:pPr algn="ctr"/>
                      <a:r>
                        <a:rPr lang="es-ES" dirty="0" smtClean="0"/>
                        <a:t>42</a:t>
                      </a:r>
                      <a:endParaRPr lang="es-ES" dirty="0"/>
                    </a:p>
                  </a:txBody>
                  <a:tcPr/>
                </a:tc>
                <a:extLst>
                  <a:ext uri="{0D108BD9-81ED-4DB2-BD59-A6C34878D82A}">
                    <a16:rowId xmlns:a16="http://schemas.microsoft.com/office/drawing/2014/main" val="10002"/>
                  </a:ext>
                </a:extLst>
              </a:tr>
              <a:tr h="474279">
                <a:tc>
                  <a:txBody>
                    <a:bodyPr/>
                    <a:lstStyle/>
                    <a:p>
                      <a:r>
                        <a:rPr lang="es-ES" sz="1400" dirty="0" smtClean="0"/>
                        <a:t>No padece estrés</a:t>
                      </a:r>
                      <a:endParaRPr lang="es-ES" sz="1400" dirty="0"/>
                    </a:p>
                  </a:txBody>
                  <a:tcPr/>
                </a:tc>
                <a:tc>
                  <a:txBody>
                    <a:bodyPr/>
                    <a:lstStyle/>
                    <a:p>
                      <a:pPr algn="ctr"/>
                      <a:r>
                        <a:rPr lang="es-ES" dirty="0" smtClean="0"/>
                        <a:t>30</a:t>
                      </a:r>
                      <a:endParaRPr lang="es-ES" dirty="0"/>
                    </a:p>
                  </a:txBody>
                  <a:tcPr/>
                </a:tc>
                <a:tc>
                  <a:txBody>
                    <a:bodyPr/>
                    <a:lstStyle/>
                    <a:p>
                      <a:pPr algn="ctr"/>
                      <a:r>
                        <a:rPr lang="es-ES" dirty="0" smtClean="0"/>
                        <a:t>90</a:t>
                      </a:r>
                      <a:endParaRPr lang="es-E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10875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11760" y="5517232"/>
            <a:ext cx="6512511" cy="1143000"/>
          </a:xfrm>
        </p:spPr>
        <p:txBody>
          <a:bodyPr/>
          <a:lstStyle/>
          <a:p>
            <a:pPr>
              <a:buNone/>
            </a:pPr>
            <a:r>
              <a:rPr lang="es-ES" dirty="0" smtClean="0"/>
              <a:t>Riesgo Relativo</a:t>
            </a:r>
            <a:endParaRPr lang="es-ES" sz="3000" dirty="0">
              <a:solidFill>
                <a:srgbClr val="FF0000"/>
              </a:solidFill>
            </a:endParaRPr>
          </a:p>
        </p:txBody>
      </p:sp>
      <p:graphicFrame>
        <p:nvGraphicFramePr>
          <p:cNvPr id="5" name="3 Marcador de contenido"/>
          <p:cNvGraphicFramePr>
            <a:graphicFrameLocks/>
          </p:cNvGraphicFramePr>
          <p:nvPr/>
        </p:nvGraphicFramePr>
        <p:xfrm>
          <a:off x="1314471" y="428604"/>
          <a:ext cx="6329363" cy="1798161"/>
        </p:xfrm>
        <a:graphic>
          <a:graphicData uri="http://schemas.openxmlformats.org/drawingml/2006/table">
            <a:tbl>
              <a:tblPr firstRow="1" bandRow="1">
                <a:tableStyleId>{5C22544A-7EE6-4342-B048-85BDC9FD1C3A}</a:tableStyleId>
              </a:tblPr>
              <a:tblGrid>
                <a:gridCol w="1582341">
                  <a:extLst>
                    <a:ext uri="{9D8B030D-6E8A-4147-A177-3AD203B41FA5}">
                      <a16:colId xmlns:a16="http://schemas.microsoft.com/office/drawing/2014/main" val="20000"/>
                    </a:ext>
                  </a:extLst>
                </a:gridCol>
                <a:gridCol w="1582341">
                  <a:extLst>
                    <a:ext uri="{9D8B030D-6E8A-4147-A177-3AD203B41FA5}">
                      <a16:colId xmlns:a16="http://schemas.microsoft.com/office/drawing/2014/main" val="20001"/>
                    </a:ext>
                  </a:extLst>
                </a:gridCol>
                <a:gridCol w="1638886">
                  <a:extLst>
                    <a:ext uri="{9D8B030D-6E8A-4147-A177-3AD203B41FA5}">
                      <a16:colId xmlns:a16="http://schemas.microsoft.com/office/drawing/2014/main" val="20002"/>
                    </a:ext>
                  </a:extLst>
                </a:gridCol>
                <a:gridCol w="1525795">
                  <a:extLst>
                    <a:ext uri="{9D8B030D-6E8A-4147-A177-3AD203B41FA5}">
                      <a16:colId xmlns:a16="http://schemas.microsoft.com/office/drawing/2014/main" val="20003"/>
                    </a:ext>
                  </a:extLst>
                </a:gridCol>
              </a:tblGrid>
              <a:tr h="335121">
                <a:tc rowSpan="2">
                  <a:txBody>
                    <a:bodyPr/>
                    <a:lstStyle/>
                    <a:p>
                      <a:r>
                        <a:rPr lang="es-ES" dirty="0" smtClean="0"/>
                        <a:t>Estrés </a:t>
                      </a:r>
                      <a:r>
                        <a:rPr lang="es-ES" sz="1400" dirty="0" smtClean="0"/>
                        <a:t>(antecedente)</a:t>
                      </a:r>
                      <a:endParaRPr lang="es-ES" sz="1400" dirty="0"/>
                    </a:p>
                  </a:txBody>
                  <a:tcPr anchor="b"/>
                </a:tc>
                <a:tc gridSpan="3">
                  <a:txBody>
                    <a:bodyPr/>
                    <a:lstStyle/>
                    <a:p>
                      <a:pPr marL="439738" indent="0" algn="l"/>
                      <a:r>
                        <a:rPr lang="es-ES" dirty="0" smtClean="0"/>
                        <a:t>Insomnio </a:t>
                      </a:r>
                      <a:r>
                        <a:rPr lang="es-ES" sz="1600" dirty="0" smtClean="0"/>
                        <a:t>(consecuente</a:t>
                      </a:r>
                      <a:r>
                        <a:rPr lang="es-ES" dirty="0" smtClean="0"/>
                        <a:t>)</a:t>
                      </a:r>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335121">
                <a:tc vMerge="1">
                  <a:txBody>
                    <a:bodyPr/>
                    <a:lstStyle/>
                    <a:p>
                      <a:endParaRPr lang="es-ES" dirty="0"/>
                    </a:p>
                  </a:txBody>
                  <a:tcPr/>
                </a:tc>
                <a:tc>
                  <a:txBody>
                    <a:bodyPr/>
                    <a:lstStyle/>
                    <a:p>
                      <a:r>
                        <a:rPr lang="es-ES" sz="1400" dirty="0" smtClean="0"/>
                        <a:t>Tiene</a:t>
                      </a:r>
                      <a:r>
                        <a:rPr lang="es-ES" sz="1400" baseline="0" dirty="0" smtClean="0"/>
                        <a:t> insomnio</a:t>
                      </a:r>
                      <a:endParaRPr lang="es-ES" sz="1400" dirty="0"/>
                    </a:p>
                  </a:txBody>
                  <a:tcPr/>
                </a:tc>
                <a:tc>
                  <a:txBody>
                    <a:bodyPr/>
                    <a:lstStyle/>
                    <a:p>
                      <a:r>
                        <a:rPr lang="es-ES" sz="1400" dirty="0" smtClean="0"/>
                        <a:t>No tiene insomnio</a:t>
                      </a:r>
                      <a:endParaRPr lang="es-ES" sz="1400" dirty="0"/>
                    </a:p>
                  </a:txBody>
                  <a:tcPr/>
                </a:tc>
                <a:tc>
                  <a:txBody>
                    <a:bodyPr/>
                    <a:lstStyle/>
                    <a:p>
                      <a:r>
                        <a:rPr lang="es-ES" sz="1400" dirty="0" smtClean="0"/>
                        <a:t>Total</a:t>
                      </a:r>
                      <a:endParaRPr lang="es-ES" sz="1400" dirty="0"/>
                    </a:p>
                  </a:txBody>
                  <a:tcPr/>
                </a:tc>
                <a:extLst>
                  <a:ext uri="{0D108BD9-81ED-4DB2-BD59-A6C34878D82A}">
                    <a16:rowId xmlns:a16="http://schemas.microsoft.com/office/drawing/2014/main" val="10001"/>
                  </a:ext>
                </a:extLst>
              </a:tr>
              <a:tr h="335121">
                <a:tc>
                  <a:txBody>
                    <a:bodyPr/>
                    <a:lstStyle/>
                    <a:p>
                      <a:r>
                        <a:rPr lang="es-ES" sz="1400" dirty="0" smtClean="0"/>
                        <a:t>Padece estrés</a:t>
                      </a:r>
                      <a:endParaRPr lang="es-ES" sz="1400" dirty="0"/>
                    </a:p>
                  </a:txBody>
                  <a:tcPr/>
                </a:tc>
                <a:tc>
                  <a:txBody>
                    <a:bodyPr/>
                    <a:lstStyle/>
                    <a:p>
                      <a:pPr algn="ctr"/>
                      <a:r>
                        <a:rPr lang="es-ES" dirty="0" smtClean="0"/>
                        <a:t>98</a:t>
                      </a:r>
                      <a:endParaRPr lang="es-ES" dirty="0"/>
                    </a:p>
                  </a:txBody>
                  <a:tcPr/>
                </a:tc>
                <a:tc>
                  <a:txBody>
                    <a:bodyPr/>
                    <a:lstStyle/>
                    <a:p>
                      <a:pPr algn="ctr"/>
                      <a:r>
                        <a:rPr lang="es-ES" dirty="0" smtClean="0"/>
                        <a:t>42</a:t>
                      </a:r>
                      <a:endParaRPr lang="es-ES" dirty="0"/>
                    </a:p>
                  </a:txBody>
                  <a:tcPr/>
                </a:tc>
                <a:tc>
                  <a:txBody>
                    <a:bodyPr/>
                    <a:lstStyle/>
                    <a:p>
                      <a:pPr algn="ctr"/>
                      <a:r>
                        <a:rPr lang="es-ES" dirty="0" smtClean="0"/>
                        <a:t>140</a:t>
                      </a:r>
                      <a:endParaRPr lang="es-ES" dirty="0"/>
                    </a:p>
                  </a:txBody>
                  <a:tcPr/>
                </a:tc>
                <a:extLst>
                  <a:ext uri="{0D108BD9-81ED-4DB2-BD59-A6C34878D82A}">
                    <a16:rowId xmlns:a16="http://schemas.microsoft.com/office/drawing/2014/main" val="10002"/>
                  </a:ext>
                </a:extLst>
              </a:tr>
              <a:tr h="335121">
                <a:tc>
                  <a:txBody>
                    <a:bodyPr/>
                    <a:lstStyle/>
                    <a:p>
                      <a:r>
                        <a:rPr lang="es-ES" sz="1400" dirty="0" smtClean="0"/>
                        <a:t>No padece estrés</a:t>
                      </a:r>
                      <a:endParaRPr lang="es-ES" sz="1400" dirty="0"/>
                    </a:p>
                  </a:txBody>
                  <a:tcPr/>
                </a:tc>
                <a:tc>
                  <a:txBody>
                    <a:bodyPr/>
                    <a:lstStyle/>
                    <a:p>
                      <a:pPr algn="ctr"/>
                      <a:r>
                        <a:rPr lang="es-ES" dirty="0" smtClean="0"/>
                        <a:t>30</a:t>
                      </a:r>
                      <a:endParaRPr lang="es-ES" dirty="0"/>
                    </a:p>
                  </a:txBody>
                  <a:tcPr/>
                </a:tc>
                <a:tc>
                  <a:txBody>
                    <a:bodyPr/>
                    <a:lstStyle/>
                    <a:p>
                      <a:pPr algn="ctr"/>
                      <a:r>
                        <a:rPr lang="es-ES" dirty="0" smtClean="0"/>
                        <a:t>90</a:t>
                      </a:r>
                      <a:endParaRPr lang="es-ES" dirty="0"/>
                    </a:p>
                  </a:txBody>
                  <a:tcPr/>
                </a:tc>
                <a:tc>
                  <a:txBody>
                    <a:bodyPr/>
                    <a:lstStyle/>
                    <a:p>
                      <a:pPr algn="ctr"/>
                      <a:r>
                        <a:rPr lang="es-ES" dirty="0" smtClean="0"/>
                        <a:t>120</a:t>
                      </a:r>
                      <a:endParaRPr lang="es-ES" dirty="0"/>
                    </a:p>
                  </a:txBody>
                  <a:tcPr/>
                </a:tc>
                <a:extLst>
                  <a:ext uri="{0D108BD9-81ED-4DB2-BD59-A6C34878D82A}">
                    <a16:rowId xmlns:a16="http://schemas.microsoft.com/office/drawing/2014/main" val="10003"/>
                  </a:ext>
                </a:extLst>
              </a:tr>
              <a:tr h="335121">
                <a:tc>
                  <a:txBody>
                    <a:bodyPr/>
                    <a:lstStyle/>
                    <a:p>
                      <a:r>
                        <a:rPr lang="es-ES" sz="1400" dirty="0" smtClean="0"/>
                        <a:t>Totales</a:t>
                      </a:r>
                      <a:endParaRPr lang="es-ES" sz="1400" dirty="0"/>
                    </a:p>
                  </a:txBody>
                  <a:tcPr/>
                </a:tc>
                <a:tc>
                  <a:txBody>
                    <a:bodyPr/>
                    <a:lstStyle/>
                    <a:p>
                      <a:pPr algn="ctr"/>
                      <a:r>
                        <a:rPr lang="es-ES" dirty="0" smtClean="0"/>
                        <a:t>128</a:t>
                      </a:r>
                      <a:endParaRPr lang="es-ES" dirty="0"/>
                    </a:p>
                  </a:txBody>
                  <a:tcPr/>
                </a:tc>
                <a:tc>
                  <a:txBody>
                    <a:bodyPr/>
                    <a:lstStyle/>
                    <a:p>
                      <a:pPr algn="ctr"/>
                      <a:r>
                        <a:rPr lang="es-ES" dirty="0" smtClean="0"/>
                        <a:t>132</a:t>
                      </a:r>
                      <a:endParaRPr lang="es-ES" dirty="0"/>
                    </a:p>
                  </a:txBody>
                  <a:tcPr/>
                </a:tc>
                <a:tc>
                  <a:txBody>
                    <a:bodyPr/>
                    <a:lstStyle/>
                    <a:p>
                      <a:pPr algn="ctr"/>
                      <a:r>
                        <a:rPr lang="es-ES" dirty="0" smtClean="0"/>
                        <a:t>260</a:t>
                      </a:r>
                      <a:endParaRPr lang="es-ES" dirty="0"/>
                    </a:p>
                  </a:txBody>
                  <a:tcPr/>
                </a:tc>
                <a:extLst>
                  <a:ext uri="{0D108BD9-81ED-4DB2-BD59-A6C34878D82A}">
                    <a16:rowId xmlns:a16="http://schemas.microsoft.com/office/drawing/2014/main" val="10004"/>
                  </a:ext>
                </a:extLst>
              </a:tr>
            </a:tbl>
          </a:graphicData>
        </a:graphic>
      </p:graphicFrame>
      <p:sp>
        <p:nvSpPr>
          <p:cNvPr id="7" name="AutoShape 44"/>
          <p:cNvSpPr>
            <a:spLocks noChangeArrowheads="1"/>
          </p:cNvSpPr>
          <p:nvPr/>
        </p:nvSpPr>
        <p:spPr bwMode="auto">
          <a:xfrm>
            <a:off x="3957677" y="1142984"/>
            <a:ext cx="2462210" cy="285752"/>
          </a:xfrm>
          <a:prstGeom prst="rightArrow">
            <a:avLst>
              <a:gd name="adj1" fmla="val 50000"/>
              <a:gd name="adj2" fmla="val 255509"/>
            </a:avLst>
          </a:prstGeom>
          <a:solidFill>
            <a:schemeClr val="bg2"/>
          </a:solidFill>
          <a:ln w="9525" algn="ctr">
            <a:solidFill>
              <a:schemeClr val="bg1"/>
            </a:solidFill>
            <a:miter lim="800000"/>
            <a:headEnd/>
            <a:tailEnd/>
          </a:ln>
          <a:effectLst/>
        </p:spPr>
        <p:txBody>
          <a:bodyPr wrap="none" anchor="ctr"/>
          <a:lstStyle/>
          <a:p>
            <a:endParaRPr lang="es-ES" altLang="es-ES"/>
          </a:p>
        </p:txBody>
      </p:sp>
      <p:sp>
        <p:nvSpPr>
          <p:cNvPr id="8" name="AutoShape 44"/>
          <p:cNvSpPr>
            <a:spLocks noChangeArrowheads="1"/>
          </p:cNvSpPr>
          <p:nvPr/>
        </p:nvSpPr>
        <p:spPr bwMode="auto">
          <a:xfrm>
            <a:off x="3957677" y="1500174"/>
            <a:ext cx="2500330" cy="285752"/>
          </a:xfrm>
          <a:prstGeom prst="rightArrow">
            <a:avLst>
              <a:gd name="adj1" fmla="val 50000"/>
              <a:gd name="adj2" fmla="val 308333"/>
            </a:avLst>
          </a:prstGeom>
          <a:solidFill>
            <a:schemeClr val="bg2"/>
          </a:solidFill>
          <a:ln w="9525" algn="ctr">
            <a:solidFill>
              <a:schemeClr val="bg1"/>
            </a:solidFill>
            <a:miter lim="800000"/>
            <a:headEnd/>
            <a:tailEnd/>
          </a:ln>
          <a:effectLst/>
        </p:spPr>
        <p:txBody>
          <a:bodyPr wrap="none" anchor="ctr"/>
          <a:lstStyle/>
          <a:p>
            <a:endParaRPr lang="es-ES" altLang="es-ES"/>
          </a:p>
        </p:txBody>
      </p:sp>
      <p:sp>
        <p:nvSpPr>
          <p:cNvPr id="9" name="8 CuadroTexto"/>
          <p:cNvSpPr txBox="1"/>
          <p:nvPr/>
        </p:nvSpPr>
        <p:spPr>
          <a:xfrm>
            <a:off x="1142976" y="2895613"/>
            <a:ext cx="6768752" cy="2462213"/>
          </a:xfrm>
          <a:prstGeom prst="rect">
            <a:avLst/>
          </a:prstGeom>
          <a:solidFill>
            <a:srgbClr val="FEDAFD">
              <a:alpha val="49804"/>
            </a:srgbClr>
          </a:solidFill>
        </p:spPr>
        <p:txBody>
          <a:bodyPr wrap="square" rtlCol="0">
            <a:spAutoFit/>
          </a:bodyPr>
          <a:lstStyle/>
          <a:p>
            <a:pPr marL="45720" indent="0" algn="just">
              <a:buNone/>
            </a:pPr>
            <a:r>
              <a:rPr lang="es-ES" sz="2200" dirty="0" smtClean="0"/>
              <a:t>Es un cociente entre la proporción de casos que se encuentran en una categoría de la variable consecuente bajo un determinado escenario (una categoría de la variable antecedente) y la proporción de casos que se hallan en la misma, bajo el escenario complementario (la otra categoría de la variable antecedente).</a:t>
            </a:r>
          </a:p>
        </p:txBody>
      </p:sp>
      <p:sp>
        <p:nvSpPr>
          <p:cNvPr id="10" name="9 CuadroTexto"/>
          <p:cNvSpPr txBox="1"/>
          <p:nvPr/>
        </p:nvSpPr>
        <p:spPr>
          <a:xfrm>
            <a:off x="1285852" y="2357430"/>
            <a:ext cx="6215106" cy="369332"/>
          </a:xfrm>
          <a:prstGeom prst="rect">
            <a:avLst/>
          </a:prstGeom>
          <a:noFill/>
          <a:ln>
            <a:noFill/>
          </a:ln>
        </p:spPr>
        <p:txBody>
          <a:bodyPr wrap="square" rtlCol="0">
            <a:spAutoFit/>
          </a:bodyPr>
          <a:lstStyle/>
          <a:p>
            <a:r>
              <a:rPr lang="es-ES" dirty="0" smtClean="0"/>
              <a:t>El cociente entre 98/140 y 30/120 es 2,8.</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23728" y="4857760"/>
            <a:ext cx="6512511" cy="1440160"/>
          </a:xfrm>
        </p:spPr>
        <p:txBody>
          <a:bodyPr/>
          <a:lstStyle/>
          <a:p>
            <a:pPr marL="0" indent="0">
              <a:buNone/>
            </a:pPr>
            <a:r>
              <a:rPr lang="es-ES" dirty="0" smtClean="0"/>
              <a:t>Riesgo Relativo</a:t>
            </a:r>
            <a:br>
              <a:rPr lang="es-ES" dirty="0" smtClean="0"/>
            </a:br>
            <a:r>
              <a:rPr lang="es-ES" sz="3600" dirty="0" smtClean="0"/>
              <a:t>Interpretación</a:t>
            </a:r>
            <a:endParaRPr lang="es-ES" sz="3600" dirty="0"/>
          </a:p>
        </p:txBody>
      </p:sp>
      <p:sp>
        <p:nvSpPr>
          <p:cNvPr id="3" name="2 Marcador de contenido"/>
          <p:cNvSpPr>
            <a:spLocks noGrp="1"/>
          </p:cNvSpPr>
          <p:nvPr>
            <p:ph sz="quarter" idx="13"/>
          </p:nvPr>
        </p:nvSpPr>
        <p:spPr>
          <a:xfrm>
            <a:off x="827584" y="764704"/>
            <a:ext cx="7500990" cy="2952328"/>
          </a:xfrm>
        </p:spPr>
        <p:txBody>
          <a:bodyPr>
            <a:normAutofit/>
          </a:bodyPr>
          <a:lstStyle/>
          <a:p>
            <a:pPr indent="33338">
              <a:buNone/>
            </a:pPr>
            <a:r>
              <a:rPr lang="es-ES" sz="2400" dirty="0" smtClean="0"/>
              <a:t>	Las personas que padecen estrés tienen 2,8 (riesgo relativo) más chances de tener insomnio que quienes no lo padecen. </a:t>
            </a:r>
          </a:p>
          <a:p>
            <a:pPr indent="33338">
              <a:buNone/>
            </a:pPr>
            <a:endParaRPr lang="es-ES" sz="2400" dirty="0" smtClean="0"/>
          </a:p>
          <a:p>
            <a:pPr indent="33338">
              <a:buNone/>
            </a:pPr>
            <a:r>
              <a:rPr lang="es-ES" sz="2400" dirty="0" smtClean="0"/>
              <a:t>	El estrés es el antecedente y el insomnio el consecuente porque interesa plantear el posible efecto del estrés sobre el insomnio.</a:t>
            </a:r>
          </a:p>
          <a:p>
            <a:pPr indent="33338">
              <a:buNone/>
            </a:pPr>
            <a:endParaRPr lang="es-ES" sz="2000" dirty="0" smtClean="0"/>
          </a:p>
        </p:txBody>
      </p:sp>
    </p:spTree>
    <p:extLst>
      <p:ext uri="{BB962C8B-B14F-4D97-AF65-F5344CB8AC3E}">
        <p14:creationId xmlns:p14="http://schemas.microsoft.com/office/powerpoint/2010/main" val="5108752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5229200"/>
            <a:ext cx="6512511" cy="1143000"/>
          </a:xfrm>
        </p:spPr>
        <p:txBody>
          <a:bodyPr/>
          <a:lstStyle/>
          <a:p>
            <a:pPr marL="0" indent="0">
              <a:buNone/>
            </a:pPr>
            <a:r>
              <a:rPr lang="es-ES" dirty="0" smtClean="0"/>
              <a:t>Intensidad de la Relación</a:t>
            </a:r>
            <a:endParaRPr lang="es-ES" dirty="0"/>
          </a:p>
        </p:txBody>
      </p:sp>
      <p:sp>
        <p:nvSpPr>
          <p:cNvPr id="3" name="2 Marcador de contenido"/>
          <p:cNvSpPr>
            <a:spLocks noGrp="1"/>
          </p:cNvSpPr>
          <p:nvPr>
            <p:ph sz="quarter" idx="13"/>
          </p:nvPr>
        </p:nvSpPr>
        <p:spPr>
          <a:xfrm>
            <a:off x="428596" y="428604"/>
            <a:ext cx="7743804" cy="840092"/>
          </a:xfrm>
        </p:spPr>
        <p:txBody>
          <a:bodyPr/>
          <a:lstStyle/>
          <a:p>
            <a:pPr marL="45720" indent="0" algn="just">
              <a:buNone/>
            </a:pPr>
            <a:r>
              <a:rPr lang="es-ES" dirty="0" smtClean="0"/>
              <a:t>	Se corresponde a la idea intuitiva de “</a:t>
            </a:r>
            <a:r>
              <a:rPr lang="es-ES" i="1" dirty="0" smtClean="0">
                <a:latin typeface="Times New Roman" panose="02020603050405020304" pitchFamily="18" charset="0"/>
                <a:cs typeface="Times New Roman" panose="02020603050405020304" pitchFamily="18" charset="0"/>
              </a:rPr>
              <a:t>X</a:t>
            </a:r>
            <a:r>
              <a:rPr lang="es-ES" dirty="0" smtClean="0"/>
              <a:t> tiene mucha influencia en </a:t>
            </a:r>
            <a:r>
              <a:rPr lang="es-ES" i="1" dirty="0" smtClean="0">
                <a:latin typeface="Times New Roman" panose="02020603050405020304" pitchFamily="18" charset="0"/>
                <a:cs typeface="Times New Roman" panose="02020603050405020304" pitchFamily="18" charset="0"/>
              </a:rPr>
              <a:t>Y </a:t>
            </a:r>
            <a:r>
              <a:rPr lang="es-ES" dirty="0" smtClean="0"/>
              <a:t>”. </a:t>
            </a:r>
            <a:endParaRPr lang="es-ES" dirty="0"/>
          </a:p>
        </p:txBody>
      </p:sp>
      <p:sp>
        <p:nvSpPr>
          <p:cNvPr id="4" name="3 CuadroTexto"/>
          <p:cNvSpPr txBox="1"/>
          <p:nvPr/>
        </p:nvSpPr>
        <p:spPr>
          <a:xfrm>
            <a:off x="1271958" y="1285860"/>
            <a:ext cx="6900442" cy="2858539"/>
          </a:xfrm>
          <a:prstGeom prst="rect">
            <a:avLst/>
          </a:prstGeom>
          <a:solidFill>
            <a:srgbClr val="FEDAFD">
              <a:alpha val="49804"/>
            </a:srgbClr>
          </a:solidFill>
        </p:spPr>
        <p:txBody>
          <a:bodyPr wrap="square" rtlCol="0">
            <a:spAutoFit/>
          </a:bodyPr>
          <a:lstStyle/>
          <a:p>
            <a:pPr algn="just">
              <a:lnSpc>
                <a:spcPct val="107000"/>
              </a:lnSpc>
              <a:spcAft>
                <a:spcPts val="800"/>
              </a:spcAft>
            </a:pPr>
            <a:r>
              <a:rPr lang="es-ES" sz="2400" i="1" dirty="0" smtClean="0">
                <a:latin typeface="+mj-lt"/>
                <a:ea typeface="Calibri"/>
                <a:cs typeface="Times New Roman"/>
              </a:rPr>
              <a:t>La </a:t>
            </a:r>
            <a:r>
              <a:rPr lang="es-ES" sz="2400" b="1" i="1" dirty="0" smtClean="0">
                <a:latin typeface="+mj-lt"/>
                <a:ea typeface="Calibri"/>
                <a:cs typeface="Times New Roman"/>
              </a:rPr>
              <a:t>intensidad de una relación </a:t>
            </a:r>
            <a:r>
              <a:rPr lang="es-ES" sz="2400" i="1" dirty="0" smtClean="0">
                <a:latin typeface="+mj-lt"/>
                <a:ea typeface="Calibri"/>
                <a:cs typeface="Times New Roman"/>
              </a:rPr>
              <a:t>es una medida de la fuerza con que los cambios en una variable afectan los cambios en la otra (si es una relación asimétrica) o bien de la frecuencia con que los cambios de una variable acompaña los de la otra (si se trata de una relación simétrica).</a:t>
            </a:r>
            <a:endParaRPr lang="es-ES" sz="2000" i="1" dirty="0">
              <a:effectLst/>
              <a:latin typeface="+mj-lt"/>
              <a:ea typeface="Calibri"/>
              <a:cs typeface="Times New Roman"/>
            </a:endParaRPr>
          </a:p>
        </p:txBody>
      </p:sp>
      <p:sp>
        <p:nvSpPr>
          <p:cNvPr id="5" name="2 Marcador de contenido"/>
          <p:cNvSpPr txBox="1">
            <a:spLocks/>
          </p:cNvSpPr>
          <p:nvPr/>
        </p:nvSpPr>
        <p:spPr>
          <a:xfrm>
            <a:off x="571472" y="4286256"/>
            <a:ext cx="7753328" cy="1054406"/>
          </a:xfrm>
          <a:prstGeom prst="rect">
            <a:avLst/>
          </a:prstGeom>
        </p:spPr>
        <p:txBody>
          <a:bodyPr vert="horz" lIns="91440" tIns="45720" rIns="91440" bIns="45720" rtlCol="0">
            <a:normAutofit fontScale="92500" lnSpcReduction="10000"/>
          </a:bodyPr>
          <a:lstStyle/>
          <a:p>
            <a:pPr marL="45720" lvl="0" algn="just">
              <a:spcBef>
                <a:spcPct val="20000"/>
              </a:spcBef>
              <a:spcAft>
                <a:spcPts val="300"/>
              </a:spcAft>
              <a:buClr>
                <a:schemeClr val="accent6">
                  <a:lumMod val="75000"/>
                </a:schemeClr>
              </a:buClr>
              <a:buSzPct val="130000"/>
            </a:pPr>
            <a:r>
              <a:rPr lang="es-ES" sz="2400" dirty="0" smtClean="0"/>
              <a:t>Según el modo en que se mida la intensidad (según el coeficiente que se use) es diferente el aspecto de la relación que se considera.</a:t>
            </a:r>
            <a:endParaRPr kumimoji="0" lang="es-ES" sz="22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Tree>
    <p:extLst>
      <p:ext uri="{BB962C8B-B14F-4D97-AF65-F5344CB8AC3E}">
        <p14:creationId xmlns:p14="http://schemas.microsoft.com/office/powerpoint/2010/main" val="401498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5301208"/>
            <a:ext cx="6512511" cy="1143000"/>
          </a:xfrm>
        </p:spPr>
        <p:txBody>
          <a:bodyPr/>
          <a:lstStyle/>
          <a:p>
            <a:pPr>
              <a:buNone/>
            </a:pPr>
            <a:r>
              <a:rPr lang="es-ES" dirty="0" smtClean="0"/>
              <a:t>Coeficientes de Asociación</a:t>
            </a:r>
            <a:endParaRPr lang="es-ES" dirty="0"/>
          </a:p>
        </p:txBody>
      </p:sp>
      <p:sp>
        <p:nvSpPr>
          <p:cNvPr id="3" name="2 Marcador de contenido"/>
          <p:cNvSpPr>
            <a:spLocks noGrp="1"/>
          </p:cNvSpPr>
          <p:nvPr>
            <p:ph sz="quarter" idx="13"/>
          </p:nvPr>
        </p:nvSpPr>
        <p:spPr>
          <a:xfrm>
            <a:off x="2250264" y="2996952"/>
            <a:ext cx="5607884" cy="2088232"/>
          </a:xfrm>
        </p:spPr>
        <p:txBody>
          <a:bodyPr>
            <a:noAutofit/>
          </a:bodyPr>
          <a:lstStyle/>
          <a:p>
            <a:r>
              <a:rPr lang="es-ES" sz="2400" dirty="0" smtClean="0"/>
              <a:t>Q de Kendall-</a:t>
            </a:r>
            <a:r>
              <a:rPr lang="es-ES" sz="2400" dirty="0" err="1" smtClean="0"/>
              <a:t>Yule</a:t>
            </a:r>
            <a:endParaRPr lang="es-ES" sz="2400" dirty="0" smtClean="0"/>
          </a:p>
          <a:p>
            <a:pPr lvl="0"/>
            <a:r>
              <a:rPr lang="es-ES" sz="2400" dirty="0" smtClean="0"/>
              <a:t>V de </a:t>
            </a:r>
            <a:r>
              <a:rPr lang="es-ES" sz="2400" dirty="0" err="1" smtClean="0"/>
              <a:t>Cramer</a:t>
            </a:r>
            <a:endParaRPr lang="es-ES" sz="2400" dirty="0" smtClean="0"/>
          </a:p>
          <a:p>
            <a:r>
              <a:rPr lang="es-ES" sz="2400" dirty="0" smtClean="0"/>
              <a:t>de Correlación  lineal r de Pearson</a:t>
            </a:r>
          </a:p>
          <a:p>
            <a:r>
              <a:rPr lang="es-ES" sz="2400" dirty="0" smtClean="0"/>
              <a:t>de Determinación</a:t>
            </a:r>
          </a:p>
        </p:txBody>
      </p:sp>
      <p:sp>
        <p:nvSpPr>
          <p:cNvPr id="4" name="3 CuadroTexto"/>
          <p:cNvSpPr txBox="1"/>
          <p:nvPr/>
        </p:nvSpPr>
        <p:spPr>
          <a:xfrm>
            <a:off x="714348" y="357166"/>
            <a:ext cx="7358114" cy="2462213"/>
          </a:xfrm>
          <a:prstGeom prst="rect">
            <a:avLst/>
          </a:prstGeom>
          <a:noFill/>
        </p:spPr>
        <p:txBody>
          <a:bodyPr wrap="square" rtlCol="0">
            <a:spAutoFit/>
          </a:bodyPr>
          <a:lstStyle/>
          <a:p>
            <a:pPr algn="just">
              <a:spcBef>
                <a:spcPts val="1200"/>
              </a:spcBef>
            </a:pPr>
            <a:r>
              <a:rPr lang="es-ES" sz="2400" dirty="0" smtClean="0"/>
              <a:t>	Se usan para reconocer si una relación es fuerte, débil o inexistente.</a:t>
            </a:r>
          </a:p>
          <a:p>
            <a:pPr algn="just">
              <a:spcBef>
                <a:spcPts val="1200"/>
              </a:spcBef>
            </a:pPr>
            <a:r>
              <a:rPr lang="es-ES" sz="2400" dirty="0" smtClean="0"/>
              <a:t>	Varían según el nivel de medición de la variable, según el número de categorías, según la simetría de la relación, en el aspecto que analizan de la relación y el modo en que se interpretan.</a:t>
            </a:r>
            <a:endParaRPr lang="es-E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3289" y="4857768"/>
            <a:ext cx="6512511" cy="1143000"/>
          </a:xfrm>
        </p:spPr>
        <p:txBody>
          <a:bodyPr/>
          <a:lstStyle/>
          <a:p>
            <a:pPr>
              <a:buNone/>
            </a:pPr>
            <a:r>
              <a:rPr lang="es-ES" dirty="0" smtClean="0"/>
              <a:t>Coeficiente Q de Kendall-</a:t>
            </a:r>
            <a:r>
              <a:rPr lang="es-ES" dirty="0" err="1" smtClean="0"/>
              <a:t>Yule</a:t>
            </a:r>
            <a:endParaRPr lang="es-ES" dirty="0"/>
          </a:p>
        </p:txBody>
      </p:sp>
      <p:sp>
        <p:nvSpPr>
          <p:cNvPr id="3" name="2 Marcador de contenido"/>
          <p:cNvSpPr>
            <a:spLocks noGrp="1"/>
          </p:cNvSpPr>
          <p:nvPr>
            <p:ph sz="quarter" idx="13"/>
          </p:nvPr>
        </p:nvSpPr>
        <p:spPr>
          <a:xfrm>
            <a:off x="428596" y="357166"/>
            <a:ext cx="7715304" cy="1983100"/>
          </a:xfrm>
        </p:spPr>
        <p:txBody>
          <a:bodyPr>
            <a:noAutofit/>
          </a:bodyPr>
          <a:lstStyle/>
          <a:p>
            <a:pPr marL="4763" indent="-4763" algn="just">
              <a:buNone/>
            </a:pPr>
            <a:r>
              <a:rPr lang="es-ES" sz="2400" dirty="0" smtClean="0"/>
              <a:t>		Evalúa la intensidad de una relación entre variables dicotómicas.</a:t>
            </a:r>
          </a:p>
          <a:p>
            <a:pPr marL="4763" indent="-4763" algn="just">
              <a:buNone/>
            </a:pPr>
            <a:r>
              <a:rPr lang="es-ES" sz="2400" dirty="0" smtClean="0"/>
              <a:t>		Su cálculo tiene en cuenta el modo en que las diferencias se distribuyen entre las cuatro celdas de la tabla.</a:t>
            </a:r>
            <a:endParaRPr lang="es-ES" sz="2400" dirty="0"/>
          </a:p>
        </p:txBody>
      </p:sp>
      <p:graphicFrame>
        <p:nvGraphicFramePr>
          <p:cNvPr id="4" name="3 Marcador de contenido"/>
          <p:cNvGraphicFramePr>
            <a:graphicFrameLocks/>
          </p:cNvGraphicFramePr>
          <p:nvPr/>
        </p:nvGraphicFramePr>
        <p:xfrm>
          <a:off x="642910" y="2714620"/>
          <a:ext cx="6429419" cy="1857387"/>
        </p:xfrm>
        <a:graphic>
          <a:graphicData uri="http://schemas.openxmlformats.org/drawingml/2006/table">
            <a:tbl>
              <a:tblPr firstRow="1" bandRow="1">
                <a:tableStyleId>{5C22544A-7EE6-4342-B048-85BDC9FD1C3A}</a:tableStyleId>
              </a:tblPr>
              <a:tblGrid>
                <a:gridCol w="2117912">
                  <a:extLst>
                    <a:ext uri="{9D8B030D-6E8A-4147-A177-3AD203B41FA5}">
                      <a16:colId xmlns:a16="http://schemas.microsoft.com/office/drawing/2014/main" val="20000"/>
                    </a:ext>
                  </a:extLst>
                </a:gridCol>
                <a:gridCol w="2117912">
                  <a:extLst>
                    <a:ext uri="{9D8B030D-6E8A-4147-A177-3AD203B41FA5}">
                      <a16:colId xmlns:a16="http://schemas.microsoft.com/office/drawing/2014/main" val="20001"/>
                    </a:ext>
                  </a:extLst>
                </a:gridCol>
                <a:gridCol w="2193595">
                  <a:extLst>
                    <a:ext uri="{9D8B030D-6E8A-4147-A177-3AD203B41FA5}">
                      <a16:colId xmlns:a16="http://schemas.microsoft.com/office/drawing/2014/main" val="20002"/>
                    </a:ext>
                  </a:extLst>
                </a:gridCol>
              </a:tblGrid>
              <a:tr h="474279">
                <a:tc rowSpan="2">
                  <a:txBody>
                    <a:bodyPr/>
                    <a:lstStyle/>
                    <a:p>
                      <a:r>
                        <a:rPr lang="es-ES" sz="2000" dirty="0" smtClean="0"/>
                        <a:t>Estrés</a:t>
                      </a:r>
                      <a:r>
                        <a:rPr lang="es-ES" dirty="0" smtClean="0"/>
                        <a:t> </a:t>
                      </a:r>
                      <a:r>
                        <a:rPr lang="es-ES" sz="1600" dirty="0" smtClean="0"/>
                        <a:t>(antecedente)</a:t>
                      </a:r>
                      <a:endParaRPr lang="es-ES" sz="1600" dirty="0"/>
                    </a:p>
                  </a:txBody>
                  <a:tcPr anchor="b"/>
                </a:tc>
                <a:tc gridSpan="2">
                  <a:txBody>
                    <a:bodyPr/>
                    <a:lstStyle/>
                    <a:p>
                      <a:pPr algn="ctr"/>
                      <a:r>
                        <a:rPr lang="es-ES" sz="2000" dirty="0" smtClean="0"/>
                        <a:t>Insomnio </a:t>
                      </a:r>
                      <a:r>
                        <a:rPr lang="es-ES" sz="1600" dirty="0" smtClean="0"/>
                        <a:t>(consecuente)</a:t>
                      </a:r>
                      <a:endParaRPr lang="es-ES" sz="1600" dirty="0"/>
                    </a:p>
                  </a:txBody>
                  <a:tcPr/>
                </a:tc>
                <a:tc hMerge="1">
                  <a:txBody>
                    <a:bodyPr/>
                    <a:lstStyle/>
                    <a:p>
                      <a:endParaRPr lang="es-ES" dirty="0"/>
                    </a:p>
                  </a:txBody>
                  <a:tcPr/>
                </a:tc>
                <a:extLst>
                  <a:ext uri="{0D108BD9-81ED-4DB2-BD59-A6C34878D82A}">
                    <a16:rowId xmlns:a16="http://schemas.microsoft.com/office/drawing/2014/main" val="10000"/>
                  </a:ext>
                </a:extLst>
              </a:tr>
              <a:tr h="434550">
                <a:tc vMerge="1">
                  <a:txBody>
                    <a:bodyPr/>
                    <a:lstStyle/>
                    <a:p>
                      <a:endParaRPr lang="es-ES" dirty="0"/>
                    </a:p>
                  </a:txBody>
                  <a:tcPr/>
                </a:tc>
                <a:tc>
                  <a:txBody>
                    <a:bodyPr/>
                    <a:lstStyle/>
                    <a:p>
                      <a:r>
                        <a:rPr lang="es-ES" sz="1800" dirty="0" smtClean="0"/>
                        <a:t>Tiene</a:t>
                      </a:r>
                      <a:r>
                        <a:rPr lang="es-ES" sz="1800" baseline="0" dirty="0" smtClean="0"/>
                        <a:t> insomnio</a:t>
                      </a:r>
                      <a:endParaRPr lang="es-ES" sz="1800" dirty="0"/>
                    </a:p>
                  </a:txBody>
                  <a:tcPr/>
                </a:tc>
                <a:tc>
                  <a:txBody>
                    <a:bodyPr/>
                    <a:lstStyle/>
                    <a:p>
                      <a:r>
                        <a:rPr lang="es-ES" sz="1800" dirty="0" smtClean="0"/>
                        <a:t>No tiene insomnio</a:t>
                      </a:r>
                      <a:endParaRPr lang="es-ES" sz="1800" dirty="0"/>
                    </a:p>
                  </a:txBody>
                  <a:tcPr/>
                </a:tc>
                <a:extLst>
                  <a:ext uri="{0D108BD9-81ED-4DB2-BD59-A6C34878D82A}">
                    <a16:rowId xmlns:a16="http://schemas.microsoft.com/office/drawing/2014/main" val="10001"/>
                  </a:ext>
                </a:extLst>
              </a:tr>
              <a:tr h="474279">
                <a:tc>
                  <a:txBody>
                    <a:bodyPr/>
                    <a:lstStyle/>
                    <a:p>
                      <a:r>
                        <a:rPr lang="es-ES" sz="1800" dirty="0" smtClean="0"/>
                        <a:t>Padece estrés</a:t>
                      </a:r>
                      <a:endParaRPr lang="es-ES" sz="1800" dirty="0"/>
                    </a:p>
                  </a:txBody>
                  <a:tcPr/>
                </a:tc>
                <a:tc>
                  <a:txBody>
                    <a:bodyPr/>
                    <a:lstStyle/>
                    <a:p>
                      <a:pPr algn="ctr"/>
                      <a:r>
                        <a:rPr lang="es-ES" dirty="0" smtClean="0"/>
                        <a:t>98</a:t>
                      </a:r>
                      <a:endParaRPr lang="es-ES" dirty="0"/>
                    </a:p>
                  </a:txBody>
                  <a:tcPr/>
                </a:tc>
                <a:tc>
                  <a:txBody>
                    <a:bodyPr/>
                    <a:lstStyle/>
                    <a:p>
                      <a:pPr algn="ctr"/>
                      <a:r>
                        <a:rPr lang="es-ES" dirty="0" smtClean="0"/>
                        <a:t>42</a:t>
                      </a:r>
                      <a:endParaRPr lang="es-ES" dirty="0"/>
                    </a:p>
                  </a:txBody>
                  <a:tcPr/>
                </a:tc>
                <a:extLst>
                  <a:ext uri="{0D108BD9-81ED-4DB2-BD59-A6C34878D82A}">
                    <a16:rowId xmlns:a16="http://schemas.microsoft.com/office/drawing/2014/main" val="10002"/>
                  </a:ext>
                </a:extLst>
              </a:tr>
              <a:tr h="474279">
                <a:tc>
                  <a:txBody>
                    <a:bodyPr/>
                    <a:lstStyle/>
                    <a:p>
                      <a:r>
                        <a:rPr lang="es-ES" sz="1800" dirty="0" smtClean="0"/>
                        <a:t>No padece estrés</a:t>
                      </a:r>
                      <a:endParaRPr lang="es-ES" sz="1800" dirty="0"/>
                    </a:p>
                  </a:txBody>
                  <a:tcPr/>
                </a:tc>
                <a:tc>
                  <a:txBody>
                    <a:bodyPr/>
                    <a:lstStyle/>
                    <a:p>
                      <a:pPr algn="ctr"/>
                      <a:r>
                        <a:rPr lang="es-ES" dirty="0" smtClean="0"/>
                        <a:t>30</a:t>
                      </a:r>
                      <a:endParaRPr lang="es-ES" dirty="0"/>
                    </a:p>
                  </a:txBody>
                  <a:tcPr/>
                </a:tc>
                <a:tc>
                  <a:txBody>
                    <a:bodyPr/>
                    <a:lstStyle/>
                    <a:p>
                      <a:pPr algn="ctr"/>
                      <a:r>
                        <a:rPr lang="es-ES" dirty="0" smtClean="0"/>
                        <a:t>90</a:t>
                      </a:r>
                      <a:endParaRPr lang="es-ES" dirty="0"/>
                    </a:p>
                  </a:txBody>
                  <a:tcPr/>
                </a:tc>
                <a:extLst>
                  <a:ext uri="{0D108BD9-81ED-4DB2-BD59-A6C34878D82A}">
                    <a16:rowId xmlns:a16="http://schemas.microsoft.com/office/drawing/2014/main" val="10003"/>
                  </a:ext>
                </a:extLst>
              </a:tr>
            </a:tbl>
          </a:graphicData>
        </a:graphic>
      </p:graphicFrame>
      <p:cxnSp>
        <p:nvCxnSpPr>
          <p:cNvPr id="6" name="5 Conector recto de flecha"/>
          <p:cNvCxnSpPr/>
          <p:nvPr/>
        </p:nvCxnSpPr>
        <p:spPr>
          <a:xfrm>
            <a:off x="4572000" y="3857628"/>
            <a:ext cx="714380" cy="500066"/>
          </a:xfrm>
          <a:prstGeom prst="straightConnector1">
            <a:avLst/>
          </a:prstGeom>
          <a:ln w="5080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CuadroTexto"/>
          <p:cNvSpPr txBox="1"/>
          <p:nvPr/>
        </p:nvSpPr>
        <p:spPr>
          <a:xfrm>
            <a:off x="357158" y="2578238"/>
            <a:ext cx="2500330" cy="830997"/>
          </a:xfrm>
          <a:prstGeom prst="rect">
            <a:avLst/>
          </a:prstGeom>
          <a:noFill/>
        </p:spPr>
        <p:txBody>
          <a:bodyPr wrap="square" rtlCol="0" anchor="ctr">
            <a:spAutoFit/>
          </a:bodyPr>
          <a:lstStyle/>
          <a:p>
            <a:r>
              <a:rPr lang="es-ES" sz="2400" dirty="0" smtClean="0"/>
              <a:t>Q = </a:t>
            </a:r>
            <a:r>
              <a:rPr lang="es-ES" sz="2400" u="sng" dirty="0" smtClean="0"/>
              <a:t>A * D - C * B</a:t>
            </a:r>
            <a:r>
              <a:rPr lang="es-ES" sz="2400" dirty="0" smtClean="0"/>
              <a:t>  </a:t>
            </a:r>
          </a:p>
          <a:p>
            <a:r>
              <a:rPr lang="es-ES" sz="2400" dirty="0" smtClean="0"/>
              <a:t>     A * D + C * B</a:t>
            </a:r>
          </a:p>
        </p:txBody>
      </p:sp>
      <p:sp>
        <p:nvSpPr>
          <p:cNvPr id="11" name="10 CuadroTexto"/>
          <p:cNvSpPr txBox="1"/>
          <p:nvPr/>
        </p:nvSpPr>
        <p:spPr>
          <a:xfrm>
            <a:off x="7000892" y="500042"/>
            <a:ext cx="1857388" cy="461665"/>
          </a:xfrm>
          <a:prstGeom prst="rect">
            <a:avLst/>
          </a:prstGeom>
          <a:noFill/>
        </p:spPr>
        <p:txBody>
          <a:bodyPr wrap="square" rtlCol="0">
            <a:spAutoFit/>
          </a:bodyPr>
          <a:lstStyle/>
          <a:p>
            <a:r>
              <a:rPr lang="es-ES" sz="2400" dirty="0" smtClean="0"/>
              <a:t>-1 ≤ Q ≤ 1</a:t>
            </a:r>
            <a:endParaRPr lang="es-ES" sz="2400" dirty="0"/>
          </a:p>
        </p:txBody>
      </p:sp>
      <p:sp>
        <p:nvSpPr>
          <p:cNvPr id="12" name="11 CuadroTexto"/>
          <p:cNvSpPr txBox="1"/>
          <p:nvPr/>
        </p:nvSpPr>
        <p:spPr>
          <a:xfrm>
            <a:off x="2643174" y="2578238"/>
            <a:ext cx="2928958" cy="830997"/>
          </a:xfrm>
          <a:prstGeom prst="rect">
            <a:avLst/>
          </a:prstGeom>
          <a:noFill/>
        </p:spPr>
        <p:txBody>
          <a:bodyPr wrap="square" rtlCol="0" anchor="ctr">
            <a:spAutoFit/>
          </a:bodyPr>
          <a:lstStyle/>
          <a:p>
            <a:r>
              <a:rPr lang="es-ES" sz="2400" dirty="0" smtClean="0"/>
              <a:t>= </a:t>
            </a:r>
            <a:r>
              <a:rPr lang="es-ES" sz="2400" u="sng" dirty="0" smtClean="0"/>
              <a:t>98 * 90 – 30 * 42</a:t>
            </a:r>
          </a:p>
          <a:p>
            <a:r>
              <a:rPr lang="es-ES" sz="2400" dirty="0" smtClean="0"/>
              <a:t>   98 * 90 + 30 * 42</a:t>
            </a:r>
          </a:p>
        </p:txBody>
      </p:sp>
      <p:sp>
        <p:nvSpPr>
          <p:cNvPr id="13" name="12 CuadroTexto"/>
          <p:cNvSpPr txBox="1"/>
          <p:nvPr/>
        </p:nvSpPr>
        <p:spPr>
          <a:xfrm>
            <a:off x="5357818" y="2578238"/>
            <a:ext cx="2286016" cy="830997"/>
          </a:xfrm>
          <a:prstGeom prst="rect">
            <a:avLst/>
          </a:prstGeom>
          <a:noFill/>
        </p:spPr>
        <p:txBody>
          <a:bodyPr wrap="square" rtlCol="0" anchor="ctr">
            <a:spAutoFit/>
          </a:bodyPr>
          <a:lstStyle/>
          <a:p>
            <a:r>
              <a:rPr lang="es-ES" sz="2400" dirty="0" smtClean="0"/>
              <a:t>=  </a:t>
            </a:r>
            <a:r>
              <a:rPr lang="es-ES" sz="2400" u="sng" dirty="0" smtClean="0"/>
              <a:t>7.560</a:t>
            </a:r>
            <a:r>
              <a:rPr lang="es-ES" sz="2400" dirty="0" smtClean="0"/>
              <a:t> = 0,75</a:t>
            </a:r>
            <a:endParaRPr lang="es-ES" sz="2400" u="sng" dirty="0" smtClean="0"/>
          </a:p>
          <a:p>
            <a:r>
              <a:rPr lang="es-ES" sz="2400" dirty="0" smtClean="0"/>
              <a:t>   10.080</a:t>
            </a:r>
          </a:p>
        </p:txBody>
      </p:sp>
      <p:sp>
        <p:nvSpPr>
          <p:cNvPr id="14" name="13 CuadroTexto"/>
          <p:cNvSpPr txBox="1"/>
          <p:nvPr/>
        </p:nvSpPr>
        <p:spPr>
          <a:xfrm>
            <a:off x="6858016" y="1071546"/>
            <a:ext cx="2286016" cy="1200329"/>
          </a:xfrm>
          <a:prstGeom prst="rect">
            <a:avLst/>
          </a:prstGeom>
          <a:noFill/>
        </p:spPr>
        <p:txBody>
          <a:bodyPr wrap="square" rtlCol="0">
            <a:spAutoFit/>
          </a:bodyPr>
          <a:lstStyle/>
          <a:p>
            <a:r>
              <a:rPr lang="es-ES" sz="2400" dirty="0" smtClean="0"/>
              <a:t>El signo no tiene interpretación.</a:t>
            </a:r>
            <a:endParaRPr lang="es-ES" sz="2400" dirty="0"/>
          </a:p>
        </p:txBody>
      </p:sp>
      <p:sp>
        <p:nvSpPr>
          <p:cNvPr id="15" name="14 CuadroTexto"/>
          <p:cNvSpPr txBox="1"/>
          <p:nvPr/>
        </p:nvSpPr>
        <p:spPr>
          <a:xfrm>
            <a:off x="642910" y="3571876"/>
            <a:ext cx="7929618" cy="1446550"/>
          </a:xfrm>
          <a:prstGeom prst="rect">
            <a:avLst/>
          </a:prstGeom>
          <a:noFill/>
        </p:spPr>
        <p:txBody>
          <a:bodyPr wrap="square" rtlCol="0">
            <a:spAutoFit/>
          </a:bodyPr>
          <a:lstStyle/>
          <a:p>
            <a:pPr algn="just"/>
            <a:r>
              <a:rPr lang="es-ES" sz="2200" dirty="0" smtClean="0"/>
              <a:t>Cuánto más próximo a -1 o 1 más intensa es la relación entre las dos variables. </a:t>
            </a:r>
          </a:p>
          <a:p>
            <a:pPr algn="just"/>
            <a:r>
              <a:rPr lang="es-ES" sz="2200" dirty="0" smtClean="0"/>
              <a:t>El padecer estrés juega un papel importante en tener insomnio.</a:t>
            </a:r>
            <a:endParaRPr lang="es-ES" sz="2200" dirty="0"/>
          </a:p>
        </p:txBody>
      </p:sp>
      <p:sp>
        <p:nvSpPr>
          <p:cNvPr id="17" name="16 CuadroTexto"/>
          <p:cNvSpPr txBox="1"/>
          <p:nvPr/>
        </p:nvSpPr>
        <p:spPr>
          <a:xfrm>
            <a:off x="928662" y="5000636"/>
            <a:ext cx="5500726" cy="830997"/>
          </a:xfrm>
          <a:prstGeom prst="rect">
            <a:avLst/>
          </a:prstGeom>
          <a:noFill/>
        </p:spPr>
        <p:txBody>
          <a:bodyPr wrap="square" rtlCol="0">
            <a:spAutoFit/>
          </a:bodyPr>
          <a:lstStyle/>
          <a:p>
            <a:r>
              <a:rPr lang="es-ES" sz="2400" dirty="0" smtClean="0"/>
              <a:t>Si Q=1 o Q=-1 la relación es perfecta</a:t>
            </a:r>
          </a:p>
          <a:p>
            <a:r>
              <a:rPr lang="es-ES" sz="2400" dirty="0" smtClean="0"/>
              <a:t>Si Q=0 la relación es nula</a:t>
            </a:r>
            <a:endParaRPr lang="es-ES" sz="2400" dirty="0"/>
          </a:p>
        </p:txBody>
      </p:sp>
      <p:sp>
        <p:nvSpPr>
          <p:cNvPr id="18" name="17 CuadroTexto"/>
          <p:cNvSpPr txBox="1"/>
          <p:nvPr/>
        </p:nvSpPr>
        <p:spPr>
          <a:xfrm>
            <a:off x="6357950" y="5143512"/>
            <a:ext cx="2390514" cy="461665"/>
          </a:xfrm>
          <a:prstGeom prst="rect">
            <a:avLst/>
          </a:prstGeom>
          <a:noFill/>
        </p:spPr>
        <p:txBody>
          <a:bodyPr wrap="square" rtlCol="0">
            <a:spAutoFit/>
          </a:bodyPr>
          <a:lstStyle/>
          <a:p>
            <a:r>
              <a:rPr lang="es-ES" sz="2400" dirty="0" smtClean="0"/>
              <a:t>casos extremos</a:t>
            </a:r>
            <a:endParaRPr lang="es-ES" sz="2400" dirty="0"/>
          </a:p>
        </p:txBody>
      </p:sp>
      <p:graphicFrame>
        <p:nvGraphicFramePr>
          <p:cNvPr id="19" name="3 Marcador de contenido"/>
          <p:cNvGraphicFramePr>
            <a:graphicFrameLocks/>
          </p:cNvGraphicFramePr>
          <p:nvPr/>
        </p:nvGraphicFramePr>
        <p:xfrm>
          <a:off x="428596" y="428604"/>
          <a:ext cx="6429419" cy="1857387"/>
        </p:xfrm>
        <a:graphic>
          <a:graphicData uri="http://schemas.openxmlformats.org/drawingml/2006/table">
            <a:tbl>
              <a:tblPr firstRow="1" bandRow="1">
                <a:tableStyleId>{5C22544A-7EE6-4342-B048-85BDC9FD1C3A}</a:tableStyleId>
              </a:tblPr>
              <a:tblGrid>
                <a:gridCol w="2117912">
                  <a:extLst>
                    <a:ext uri="{9D8B030D-6E8A-4147-A177-3AD203B41FA5}">
                      <a16:colId xmlns:a16="http://schemas.microsoft.com/office/drawing/2014/main" val="20000"/>
                    </a:ext>
                  </a:extLst>
                </a:gridCol>
                <a:gridCol w="2117912">
                  <a:extLst>
                    <a:ext uri="{9D8B030D-6E8A-4147-A177-3AD203B41FA5}">
                      <a16:colId xmlns:a16="http://schemas.microsoft.com/office/drawing/2014/main" val="20001"/>
                    </a:ext>
                  </a:extLst>
                </a:gridCol>
                <a:gridCol w="2193595">
                  <a:extLst>
                    <a:ext uri="{9D8B030D-6E8A-4147-A177-3AD203B41FA5}">
                      <a16:colId xmlns:a16="http://schemas.microsoft.com/office/drawing/2014/main" val="20002"/>
                    </a:ext>
                  </a:extLst>
                </a:gridCol>
              </a:tblGrid>
              <a:tr h="474279">
                <a:tc rowSpan="2">
                  <a:txBody>
                    <a:bodyPr/>
                    <a:lstStyle/>
                    <a:p>
                      <a:r>
                        <a:rPr lang="es-ES" sz="2000" dirty="0" smtClean="0"/>
                        <a:t>Estrés</a:t>
                      </a:r>
                      <a:r>
                        <a:rPr lang="es-ES" dirty="0" smtClean="0"/>
                        <a:t> </a:t>
                      </a:r>
                      <a:r>
                        <a:rPr lang="es-ES" sz="1600" dirty="0" smtClean="0"/>
                        <a:t>(antecedente)</a:t>
                      </a:r>
                      <a:endParaRPr lang="es-ES" sz="1600" dirty="0"/>
                    </a:p>
                  </a:txBody>
                  <a:tcPr anchor="b"/>
                </a:tc>
                <a:tc gridSpan="2">
                  <a:txBody>
                    <a:bodyPr/>
                    <a:lstStyle/>
                    <a:p>
                      <a:pPr algn="ctr"/>
                      <a:r>
                        <a:rPr lang="es-ES" sz="2000" dirty="0" smtClean="0"/>
                        <a:t>Insomnio </a:t>
                      </a:r>
                      <a:r>
                        <a:rPr lang="es-ES" sz="1600" dirty="0" smtClean="0"/>
                        <a:t>(consecuente)</a:t>
                      </a:r>
                      <a:endParaRPr lang="es-ES" sz="1600" dirty="0"/>
                    </a:p>
                  </a:txBody>
                  <a:tcPr/>
                </a:tc>
                <a:tc hMerge="1">
                  <a:txBody>
                    <a:bodyPr/>
                    <a:lstStyle/>
                    <a:p>
                      <a:endParaRPr lang="es-ES" dirty="0"/>
                    </a:p>
                  </a:txBody>
                  <a:tcPr/>
                </a:tc>
                <a:extLst>
                  <a:ext uri="{0D108BD9-81ED-4DB2-BD59-A6C34878D82A}">
                    <a16:rowId xmlns:a16="http://schemas.microsoft.com/office/drawing/2014/main" val="10000"/>
                  </a:ext>
                </a:extLst>
              </a:tr>
              <a:tr h="434550">
                <a:tc vMerge="1">
                  <a:txBody>
                    <a:bodyPr/>
                    <a:lstStyle/>
                    <a:p>
                      <a:endParaRPr lang="es-ES" dirty="0"/>
                    </a:p>
                  </a:txBody>
                  <a:tcPr/>
                </a:tc>
                <a:tc>
                  <a:txBody>
                    <a:bodyPr/>
                    <a:lstStyle/>
                    <a:p>
                      <a:r>
                        <a:rPr lang="es-ES" sz="1800" dirty="0" smtClean="0"/>
                        <a:t>Tiene</a:t>
                      </a:r>
                      <a:r>
                        <a:rPr lang="es-ES" sz="1800" baseline="0" dirty="0" smtClean="0"/>
                        <a:t> insomnio</a:t>
                      </a:r>
                      <a:endParaRPr lang="es-ES" sz="1800" dirty="0"/>
                    </a:p>
                  </a:txBody>
                  <a:tcPr/>
                </a:tc>
                <a:tc>
                  <a:txBody>
                    <a:bodyPr/>
                    <a:lstStyle/>
                    <a:p>
                      <a:r>
                        <a:rPr lang="es-ES" sz="1800" dirty="0" smtClean="0"/>
                        <a:t>No tiene insomnio</a:t>
                      </a:r>
                      <a:endParaRPr lang="es-ES" sz="1800" dirty="0"/>
                    </a:p>
                  </a:txBody>
                  <a:tcPr/>
                </a:tc>
                <a:extLst>
                  <a:ext uri="{0D108BD9-81ED-4DB2-BD59-A6C34878D82A}">
                    <a16:rowId xmlns:a16="http://schemas.microsoft.com/office/drawing/2014/main" val="10001"/>
                  </a:ext>
                </a:extLst>
              </a:tr>
              <a:tr h="474279">
                <a:tc>
                  <a:txBody>
                    <a:bodyPr/>
                    <a:lstStyle/>
                    <a:p>
                      <a:r>
                        <a:rPr lang="es-ES" sz="1800" dirty="0" smtClean="0"/>
                        <a:t>Padece estrés</a:t>
                      </a:r>
                      <a:endParaRPr lang="es-ES" sz="1800" dirty="0"/>
                    </a:p>
                  </a:txBody>
                  <a:tcPr/>
                </a:tc>
                <a:tc>
                  <a:txBody>
                    <a:bodyPr/>
                    <a:lstStyle/>
                    <a:p>
                      <a:pPr algn="ctr"/>
                      <a:r>
                        <a:rPr lang="es-ES" dirty="0" smtClean="0"/>
                        <a:t>98</a:t>
                      </a:r>
                      <a:endParaRPr lang="es-ES" dirty="0"/>
                    </a:p>
                  </a:txBody>
                  <a:tcPr/>
                </a:tc>
                <a:tc>
                  <a:txBody>
                    <a:bodyPr/>
                    <a:lstStyle/>
                    <a:p>
                      <a:pPr algn="ctr"/>
                      <a:r>
                        <a:rPr lang="es-ES" dirty="0" smtClean="0"/>
                        <a:t>42</a:t>
                      </a:r>
                      <a:endParaRPr lang="es-ES" dirty="0"/>
                    </a:p>
                  </a:txBody>
                  <a:tcPr/>
                </a:tc>
                <a:extLst>
                  <a:ext uri="{0D108BD9-81ED-4DB2-BD59-A6C34878D82A}">
                    <a16:rowId xmlns:a16="http://schemas.microsoft.com/office/drawing/2014/main" val="10002"/>
                  </a:ext>
                </a:extLst>
              </a:tr>
              <a:tr h="474279">
                <a:tc>
                  <a:txBody>
                    <a:bodyPr/>
                    <a:lstStyle/>
                    <a:p>
                      <a:r>
                        <a:rPr lang="es-ES" sz="1800" dirty="0" smtClean="0"/>
                        <a:t>No padece estrés</a:t>
                      </a:r>
                      <a:endParaRPr lang="es-ES" sz="1800" dirty="0"/>
                    </a:p>
                  </a:txBody>
                  <a:tcPr/>
                </a:tc>
                <a:tc>
                  <a:txBody>
                    <a:bodyPr/>
                    <a:lstStyle/>
                    <a:p>
                      <a:pPr algn="ctr"/>
                      <a:r>
                        <a:rPr lang="es-ES" dirty="0" smtClean="0"/>
                        <a:t>30</a:t>
                      </a:r>
                      <a:endParaRPr lang="es-ES" dirty="0"/>
                    </a:p>
                  </a:txBody>
                  <a:tcPr/>
                </a:tc>
                <a:tc>
                  <a:txBody>
                    <a:bodyPr/>
                    <a:lstStyle/>
                    <a:p>
                      <a:pPr algn="ctr"/>
                      <a:r>
                        <a:rPr lang="es-ES" dirty="0" smtClean="0"/>
                        <a:t>90</a:t>
                      </a:r>
                      <a:endParaRPr lang="es-ES" dirty="0"/>
                    </a:p>
                  </a:txBody>
                  <a:tcPr/>
                </a:tc>
                <a:extLst>
                  <a:ext uri="{0D108BD9-81ED-4DB2-BD59-A6C34878D82A}">
                    <a16:rowId xmlns:a16="http://schemas.microsoft.com/office/drawing/2014/main" val="10003"/>
                  </a:ext>
                </a:extLst>
              </a:tr>
            </a:tbl>
          </a:graphicData>
        </a:graphic>
      </p:graphicFrame>
      <p:sp>
        <p:nvSpPr>
          <p:cNvPr id="20" name="19 CuadroTexto"/>
          <p:cNvSpPr txBox="1"/>
          <p:nvPr/>
        </p:nvSpPr>
        <p:spPr>
          <a:xfrm>
            <a:off x="4071934" y="1428735"/>
            <a:ext cx="357190" cy="369332"/>
          </a:xfrm>
          <a:prstGeom prst="rect">
            <a:avLst/>
          </a:prstGeom>
          <a:noFill/>
        </p:spPr>
        <p:txBody>
          <a:bodyPr wrap="square" rtlCol="0">
            <a:spAutoFit/>
          </a:bodyPr>
          <a:lstStyle/>
          <a:p>
            <a:r>
              <a:rPr lang="es-ES" b="1" dirty="0" smtClean="0">
                <a:solidFill>
                  <a:srgbClr val="D60093"/>
                </a:solidFill>
              </a:rPr>
              <a:t>A</a:t>
            </a:r>
            <a:endParaRPr lang="es-ES" b="1" dirty="0">
              <a:solidFill>
                <a:srgbClr val="D60093"/>
              </a:solidFill>
            </a:endParaRPr>
          </a:p>
        </p:txBody>
      </p:sp>
      <p:sp>
        <p:nvSpPr>
          <p:cNvPr id="21" name="20 CuadroTexto"/>
          <p:cNvSpPr txBox="1"/>
          <p:nvPr/>
        </p:nvSpPr>
        <p:spPr>
          <a:xfrm>
            <a:off x="4857752" y="1428735"/>
            <a:ext cx="357190" cy="369332"/>
          </a:xfrm>
          <a:prstGeom prst="rect">
            <a:avLst/>
          </a:prstGeom>
          <a:noFill/>
        </p:spPr>
        <p:txBody>
          <a:bodyPr wrap="square" rtlCol="0">
            <a:spAutoFit/>
          </a:bodyPr>
          <a:lstStyle/>
          <a:p>
            <a:r>
              <a:rPr lang="es-ES" b="1" dirty="0" smtClean="0">
                <a:solidFill>
                  <a:srgbClr val="D60093"/>
                </a:solidFill>
              </a:rPr>
              <a:t>B</a:t>
            </a:r>
            <a:endParaRPr lang="es-ES" b="1" dirty="0">
              <a:solidFill>
                <a:srgbClr val="D60093"/>
              </a:solidFill>
            </a:endParaRPr>
          </a:p>
        </p:txBody>
      </p:sp>
      <p:sp>
        <p:nvSpPr>
          <p:cNvPr id="22" name="21 CuadroTexto"/>
          <p:cNvSpPr txBox="1"/>
          <p:nvPr/>
        </p:nvSpPr>
        <p:spPr>
          <a:xfrm>
            <a:off x="4848228" y="1857363"/>
            <a:ext cx="438152" cy="369332"/>
          </a:xfrm>
          <a:prstGeom prst="rect">
            <a:avLst/>
          </a:prstGeom>
          <a:noFill/>
        </p:spPr>
        <p:txBody>
          <a:bodyPr wrap="square" rtlCol="0">
            <a:spAutoFit/>
          </a:bodyPr>
          <a:lstStyle/>
          <a:p>
            <a:r>
              <a:rPr lang="es-ES" b="1" dirty="0" smtClean="0">
                <a:solidFill>
                  <a:srgbClr val="D60093"/>
                </a:solidFill>
              </a:rPr>
              <a:t>D</a:t>
            </a:r>
          </a:p>
        </p:txBody>
      </p:sp>
      <p:sp>
        <p:nvSpPr>
          <p:cNvPr id="23" name="22 CuadroTexto"/>
          <p:cNvSpPr txBox="1"/>
          <p:nvPr/>
        </p:nvSpPr>
        <p:spPr>
          <a:xfrm>
            <a:off x="4071934" y="1857363"/>
            <a:ext cx="357190" cy="369332"/>
          </a:xfrm>
          <a:prstGeom prst="rect">
            <a:avLst/>
          </a:prstGeom>
          <a:noFill/>
        </p:spPr>
        <p:txBody>
          <a:bodyPr wrap="square" rtlCol="0">
            <a:spAutoFit/>
          </a:bodyPr>
          <a:lstStyle/>
          <a:p>
            <a:r>
              <a:rPr lang="es-ES" b="1" dirty="0" smtClean="0">
                <a:solidFill>
                  <a:srgbClr val="D60093"/>
                </a:solidFill>
              </a:rPr>
              <a:t>C</a:t>
            </a:r>
            <a:endParaRPr lang="es-ES" b="1" dirty="0">
              <a:solidFill>
                <a:srgbClr val="D60093"/>
              </a:solidFill>
            </a:endParaRPr>
          </a:p>
        </p:txBody>
      </p:sp>
      <p:sp>
        <p:nvSpPr>
          <p:cNvPr id="24" name="23 CuadroTexto"/>
          <p:cNvSpPr txBox="1"/>
          <p:nvPr/>
        </p:nvSpPr>
        <p:spPr>
          <a:xfrm>
            <a:off x="571472" y="5929330"/>
            <a:ext cx="7929618" cy="646331"/>
          </a:xfrm>
          <a:prstGeom prst="rect">
            <a:avLst/>
          </a:prstGeom>
          <a:noFill/>
        </p:spPr>
        <p:txBody>
          <a:bodyPr wrap="square" rtlCol="0">
            <a:spAutoFit/>
          </a:bodyPr>
          <a:lstStyle/>
          <a:p>
            <a:r>
              <a:rPr lang="es-ES" dirty="0" smtClean="0"/>
              <a:t>Limitación de uso: si una de las celdas presenta el valor 0. Esto generaría una falsa relación perfecta.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7" grpId="0"/>
      <p:bldP spid="18" grpId="0"/>
      <p:bldP spid="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79712" y="5229200"/>
            <a:ext cx="6512511" cy="1143000"/>
          </a:xfrm>
        </p:spPr>
        <p:txBody>
          <a:bodyPr/>
          <a:lstStyle/>
          <a:p>
            <a:pPr marL="0" indent="0">
              <a:buNone/>
            </a:pPr>
            <a:r>
              <a:rPr lang="es-ES" dirty="0" smtClean="0"/>
              <a:t>Q de Kendall-</a:t>
            </a:r>
            <a:r>
              <a:rPr lang="es-ES" dirty="0" err="1" smtClean="0"/>
              <a:t>Yule</a:t>
            </a:r>
            <a:r>
              <a:rPr lang="es-ES" dirty="0" smtClean="0"/>
              <a:t> Definición</a:t>
            </a:r>
            <a:endParaRPr lang="es-ES" dirty="0"/>
          </a:p>
        </p:txBody>
      </p:sp>
      <p:sp>
        <p:nvSpPr>
          <p:cNvPr id="4" name="3 CuadroTexto"/>
          <p:cNvSpPr txBox="1"/>
          <p:nvPr/>
        </p:nvSpPr>
        <p:spPr>
          <a:xfrm>
            <a:off x="755576" y="772082"/>
            <a:ext cx="7344816" cy="4044056"/>
          </a:xfrm>
          <a:prstGeom prst="rect">
            <a:avLst/>
          </a:prstGeom>
          <a:solidFill>
            <a:srgbClr val="FEDAFD">
              <a:alpha val="49804"/>
            </a:srgbClr>
          </a:solidFill>
        </p:spPr>
        <p:txBody>
          <a:bodyPr wrap="square" rtlCol="0">
            <a:spAutoFit/>
          </a:bodyPr>
          <a:lstStyle/>
          <a:p>
            <a:pPr algn="just">
              <a:lnSpc>
                <a:spcPct val="107000"/>
              </a:lnSpc>
              <a:spcAft>
                <a:spcPts val="800"/>
              </a:spcAft>
            </a:pPr>
            <a:r>
              <a:rPr lang="es-ES" sz="2400" i="1" dirty="0" smtClean="0">
                <a:latin typeface="+mj-lt"/>
                <a:ea typeface="Calibri"/>
                <a:cs typeface="Times New Roman"/>
              </a:rPr>
              <a:t>	El </a:t>
            </a:r>
            <a:r>
              <a:rPr lang="es-ES" sz="2400" b="1" i="1" dirty="0" smtClean="0">
                <a:latin typeface="+mj-lt"/>
                <a:ea typeface="Calibri"/>
                <a:cs typeface="Times New Roman"/>
              </a:rPr>
              <a:t>coeficiente Q de Kendall-</a:t>
            </a:r>
            <a:r>
              <a:rPr lang="es-ES" sz="2400" b="1" i="1" dirty="0" err="1" smtClean="0">
                <a:latin typeface="+mj-lt"/>
                <a:ea typeface="Calibri"/>
                <a:cs typeface="Times New Roman"/>
              </a:rPr>
              <a:t>Yule</a:t>
            </a:r>
            <a:r>
              <a:rPr lang="es-ES" sz="2400" b="1" i="1" dirty="0" smtClean="0">
                <a:latin typeface="+mj-lt"/>
                <a:ea typeface="Calibri"/>
                <a:cs typeface="Times New Roman"/>
              </a:rPr>
              <a:t> </a:t>
            </a:r>
            <a:r>
              <a:rPr lang="es-ES" sz="2400" i="1" dirty="0" smtClean="0">
                <a:latin typeface="+mj-lt"/>
                <a:ea typeface="Calibri"/>
                <a:cs typeface="Times New Roman"/>
              </a:rPr>
              <a:t>mide la intensidad de la relación entre dos variables dicotómicas comparando la concentración de frecuencias en las diagonales. Alcanza su valor máximo cuando todos los casos se ubican sobre una diagonal y la relación es perfecta. Alcanza su mínimo valor cuando las frecuencias están distribuidas de manera proporcional entre las celdas; es decir, cuando las variables son independientes.</a:t>
            </a:r>
            <a:r>
              <a:rPr lang="es-ES" sz="2400" b="1" i="1" dirty="0" smtClean="0">
                <a:latin typeface="+mj-lt"/>
                <a:ea typeface="Calibri"/>
                <a:cs typeface="Times New Roman"/>
              </a:rPr>
              <a:t> </a:t>
            </a:r>
            <a:endParaRPr lang="es-ES" sz="2000" b="1" i="1" dirty="0">
              <a:effectLst/>
              <a:latin typeface="+mj-lt"/>
              <a:ea typeface="Calibri"/>
              <a:cs typeface="Times New Roman"/>
            </a:endParaRPr>
          </a:p>
        </p:txBody>
      </p:sp>
    </p:spTree>
    <p:extLst>
      <p:ext uri="{BB962C8B-B14F-4D97-AF65-F5344CB8AC3E}">
        <p14:creationId xmlns:p14="http://schemas.microsoft.com/office/powerpoint/2010/main" val="401498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51977" y="5393760"/>
            <a:ext cx="6512511" cy="1382402"/>
          </a:xfrm>
        </p:spPr>
        <p:txBody>
          <a:bodyPr/>
          <a:lstStyle/>
          <a:p>
            <a:pPr>
              <a:buNone/>
            </a:pPr>
            <a:r>
              <a:rPr lang="es-ES" dirty="0" smtClean="0"/>
              <a:t>Independencia Estadística</a:t>
            </a:r>
            <a:endParaRPr lang="es-ES" dirty="0"/>
          </a:p>
        </p:txBody>
      </p:sp>
      <p:graphicFrame>
        <p:nvGraphicFramePr>
          <p:cNvPr id="4" name="11 Marcador de contenido"/>
          <p:cNvGraphicFramePr>
            <a:graphicFrameLocks/>
          </p:cNvGraphicFramePr>
          <p:nvPr/>
        </p:nvGraphicFramePr>
        <p:xfrm>
          <a:off x="357158" y="285728"/>
          <a:ext cx="4786346" cy="3429023"/>
        </p:xfrm>
        <a:graphic>
          <a:graphicData uri="http://schemas.openxmlformats.org/drawingml/2006/table">
            <a:tbl>
              <a:tblPr firstRow="1" bandRow="1">
                <a:tableStyleId>{5C22544A-7EE6-4342-B048-85BDC9FD1C3A}</a:tableStyleId>
              </a:tblPr>
              <a:tblGrid>
                <a:gridCol w="1815497">
                  <a:extLst>
                    <a:ext uri="{9D8B030D-6E8A-4147-A177-3AD203B41FA5}">
                      <a16:colId xmlns:a16="http://schemas.microsoft.com/office/drawing/2014/main" val="20000"/>
                    </a:ext>
                  </a:extLst>
                </a:gridCol>
                <a:gridCol w="990307">
                  <a:extLst>
                    <a:ext uri="{9D8B030D-6E8A-4147-A177-3AD203B41FA5}">
                      <a16:colId xmlns:a16="http://schemas.microsoft.com/office/drawing/2014/main" val="20001"/>
                    </a:ext>
                  </a:extLst>
                </a:gridCol>
                <a:gridCol w="990271">
                  <a:extLst>
                    <a:ext uri="{9D8B030D-6E8A-4147-A177-3AD203B41FA5}">
                      <a16:colId xmlns:a16="http://schemas.microsoft.com/office/drawing/2014/main" val="20002"/>
                    </a:ext>
                  </a:extLst>
                </a:gridCol>
                <a:gridCol w="990271">
                  <a:extLst>
                    <a:ext uri="{9D8B030D-6E8A-4147-A177-3AD203B41FA5}">
                      <a16:colId xmlns:a16="http://schemas.microsoft.com/office/drawing/2014/main" val="20003"/>
                    </a:ext>
                  </a:extLst>
                </a:gridCol>
              </a:tblGrid>
              <a:tr h="790873">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Etapa vital del</a:t>
                      </a:r>
                      <a:r>
                        <a:rPr lang="es-ES" baseline="0" dirty="0" smtClean="0"/>
                        <a:t> paciente </a:t>
                      </a:r>
                      <a:r>
                        <a:rPr lang="es-ES" sz="1700" b="0" baseline="0" dirty="0" smtClean="0"/>
                        <a:t>(antecedente)</a:t>
                      </a:r>
                      <a:endParaRPr lang="es-ES" sz="1700" b="0" dirty="0" smtClean="0"/>
                    </a:p>
                  </a:txBody>
                  <a:tcPr anchor="b"/>
                </a:tc>
                <a:tc gridSpan="3">
                  <a:txBody>
                    <a:bodyPr/>
                    <a:lstStyle/>
                    <a:p>
                      <a:pPr algn="ctr"/>
                      <a:r>
                        <a:rPr lang="es-ES" dirty="0" smtClean="0"/>
                        <a:t>Inclusión</a:t>
                      </a:r>
                      <a:r>
                        <a:rPr lang="es-ES" baseline="0" dirty="0" smtClean="0"/>
                        <a:t> de la familia </a:t>
                      </a:r>
                      <a:r>
                        <a:rPr lang="es-ES" sz="1600" b="0" baseline="0" dirty="0" smtClean="0"/>
                        <a:t>(consecuente)</a:t>
                      </a:r>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375664">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tc>
                <a:tc>
                  <a:txBody>
                    <a:bodyPr/>
                    <a:lstStyle/>
                    <a:p>
                      <a:pPr algn="ctr">
                        <a:spcAft>
                          <a:spcPts val="0"/>
                        </a:spcAft>
                      </a:pPr>
                      <a:r>
                        <a:rPr lang="es-AR" sz="1600" kern="1200" dirty="0" smtClean="0">
                          <a:solidFill>
                            <a:schemeClr val="dk1"/>
                          </a:solidFill>
                          <a:latin typeface="+mn-lt"/>
                          <a:ea typeface="+mn-ea"/>
                          <a:cs typeface="+mn-cs"/>
                        </a:rPr>
                        <a:t>Sí</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No</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Totales</a:t>
                      </a:r>
                      <a:endParaRPr lang="es-ES" sz="1600" kern="1200" dirty="0" smtClean="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448785">
                <a:tc>
                  <a:txBody>
                    <a:bodyPr/>
                    <a:lstStyle/>
                    <a:p>
                      <a:r>
                        <a:rPr lang="es-ES" sz="1600" dirty="0" smtClean="0"/>
                        <a:t>Niñez</a:t>
                      </a:r>
                      <a:endParaRPr lang="es-ES" sz="1600" dirty="0"/>
                    </a:p>
                  </a:txBody>
                  <a:tcPr/>
                </a:tc>
                <a:tc>
                  <a:txBody>
                    <a:bodyPr/>
                    <a:lstStyle/>
                    <a:p>
                      <a:pPr algn="ctr">
                        <a:spcAft>
                          <a:spcPts val="0"/>
                        </a:spcAft>
                      </a:pPr>
                      <a:r>
                        <a:rPr lang="es-AR" sz="1500" b="0" kern="1200" dirty="0" smtClean="0">
                          <a:solidFill>
                            <a:schemeClr val="tx1"/>
                          </a:solidFill>
                          <a:latin typeface="+mn-lt"/>
                          <a:ea typeface="+mn-ea"/>
                          <a:cs typeface="+mn-cs"/>
                        </a:rPr>
                        <a:t>17</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8</a:t>
                      </a:r>
                      <a:endParaRPr lang="es-ES" sz="1500" b="0" kern="1200" dirty="0" smtClean="0">
                        <a:solidFill>
                          <a:schemeClr val="tx1"/>
                        </a:solidFill>
                        <a:latin typeface="+mn-lt"/>
                        <a:ea typeface="+mn-ea"/>
                        <a:cs typeface="+mn-cs"/>
                      </a:endParaRPr>
                    </a:p>
                  </a:txBody>
                  <a:tcPr marL="68580" marR="68580" marT="0" marB="0" anchor="ctr"/>
                </a:tc>
                <a:tc>
                  <a:txBody>
                    <a:bodyPr/>
                    <a:lstStyle/>
                    <a:p>
                      <a:pPr algn="ctr">
                        <a:spcAft>
                          <a:spcPts val="0"/>
                        </a:spcAft>
                      </a:pPr>
                      <a:r>
                        <a:rPr lang="es-ES" sz="1500" b="0" kern="1200" dirty="0" smtClean="0">
                          <a:solidFill>
                            <a:schemeClr val="dk1"/>
                          </a:solidFill>
                          <a:latin typeface="+mn-lt"/>
                          <a:ea typeface="+mn-ea"/>
                          <a:cs typeface="+mn-cs"/>
                        </a:rPr>
                        <a:t>25</a:t>
                      </a:r>
                    </a:p>
                  </a:txBody>
                  <a:tcPr marL="68580" marR="68580" marT="0" marB="0" anchor="ctr"/>
                </a:tc>
                <a:extLst>
                  <a:ext uri="{0D108BD9-81ED-4DB2-BD59-A6C34878D82A}">
                    <a16:rowId xmlns:a16="http://schemas.microsoft.com/office/drawing/2014/main" val="10002"/>
                  </a:ext>
                </a:extLst>
              </a:tr>
              <a:tr h="464968">
                <a:tc>
                  <a:txBody>
                    <a:bodyPr/>
                    <a:lstStyle/>
                    <a:p>
                      <a:r>
                        <a:rPr lang="es-ES" sz="1600" dirty="0" smtClean="0"/>
                        <a:t>Adolescencia</a:t>
                      </a:r>
                      <a:endParaRPr lang="es-ES" sz="1600" dirty="0"/>
                    </a:p>
                  </a:txBody>
                  <a:tcP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15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0" kern="1200" dirty="0" smtClean="0">
                          <a:solidFill>
                            <a:schemeClr val="tx1"/>
                          </a:solidFill>
                          <a:latin typeface="+mn-lt"/>
                          <a:ea typeface="+mn-ea"/>
                          <a:cs typeface="+mn-cs"/>
                        </a:rPr>
                        <a:t>20</a:t>
                      </a:r>
                    </a:p>
                  </a:txBody>
                  <a:tcPr marL="68580" marR="68580" marT="0" marB="0" anchor="ctr"/>
                </a:tc>
                <a:extLst>
                  <a:ext uri="{0D108BD9-81ED-4DB2-BD59-A6C34878D82A}">
                    <a16:rowId xmlns:a16="http://schemas.microsoft.com/office/drawing/2014/main" val="10003"/>
                  </a:ext>
                </a:extLst>
              </a:tr>
              <a:tr h="464968">
                <a:tc>
                  <a:txBody>
                    <a:bodyPr/>
                    <a:lstStyle/>
                    <a:p>
                      <a:r>
                        <a:rPr lang="es-ES" sz="1600" dirty="0" smtClean="0"/>
                        <a:t>Adultez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5</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35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0" kern="1200" dirty="0" smtClean="0">
                          <a:solidFill>
                            <a:schemeClr val="tx1"/>
                          </a:solidFill>
                          <a:latin typeface="+mn-lt"/>
                          <a:ea typeface="+mn-ea"/>
                          <a:cs typeface="+mn-cs"/>
                        </a:rPr>
                        <a:t>40</a:t>
                      </a:r>
                    </a:p>
                  </a:txBody>
                  <a:tcPr marL="68580" marR="68580" marT="0" marB="0" anchor="ctr"/>
                </a:tc>
                <a:extLst>
                  <a:ext uri="{0D108BD9-81ED-4DB2-BD59-A6C34878D82A}">
                    <a16:rowId xmlns:a16="http://schemas.microsoft.com/office/drawing/2014/main" val="10004"/>
                  </a:ext>
                </a:extLst>
              </a:tr>
              <a:tr h="434980">
                <a:tc>
                  <a:txBody>
                    <a:bodyPr/>
                    <a:lstStyle/>
                    <a:p>
                      <a:r>
                        <a:rPr lang="es-ES" sz="1600" dirty="0" smtClean="0"/>
                        <a:t>Vejez</a:t>
                      </a:r>
                      <a:endParaRPr lang="es-E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13</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AR" sz="1500" b="0" kern="1200" dirty="0" smtClean="0">
                          <a:solidFill>
                            <a:schemeClr val="tx1"/>
                          </a:solidFill>
                          <a:latin typeface="+mn-lt"/>
                          <a:ea typeface="+mn-ea"/>
                          <a:cs typeface="+mn-cs"/>
                        </a:rPr>
                        <a:t>2</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0" kern="1200" dirty="0" smtClean="0">
                          <a:solidFill>
                            <a:schemeClr val="tx1"/>
                          </a:solidFill>
                          <a:latin typeface="+mn-lt"/>
                          <a:ea typeface="+mn-ea"/>
                          <a:cs typeface="+mn-cs"/>
                        </a:rPr>
                        <a:t>15</a:t>
                      </a:r>
                    </a:p>
                  </a:txBody>
                  <a:tcPr marL="68580" marR="68580" marT="0" marB="0" anchor="ctr"/>
                </a:tc>
                <a:extLst>
                  <a:ext uri="{0D108BD9-81ED-4DB2-BD59-A6C34878D82A}">
                    <a16:rowId xmlns:a16="http://schemas.microsoft.com/office/drawing/2014/main" val="10005"/>
                  </a:ext>
                </a:extLst>
              </a:tr>
              <a:tr h="448785">
                <a:tc>
                  <a:txBody>
                    <a:bodyPr/>
                    <a:lstStyle/>
                    <a:p>
                      <a:r>
                        <a:rPr lang="es-ES" sz="1600" dirty="0" smtClean="0"/>
                        <a:t>Totales</a:t>
                      </a:r>
                      <a:endParaRPr lang="es-ES" sz="1600" dirty="0"/>
                    </a:p>
                  </a:txBody>
                  <a:tcPr anchor="b"/>
                </a:tc>
                <a:tc>
                  <a:txBody>
                    <a:bodyPr/>
                    <a:lstStyle/>
                    <a:p>
                      <a:pPr algn="ctr"/>
                      <a:r>
                        <a:rPr lang="es-ES" sz="1500" dirty="0" smtClean="0"/>
                        <a:t>40</a:t>
                      </a:r>
                      <a:endParaRPr lang="es-ES" sz="1500" dirty="0"/>
                    </a:p>
                  </a:txBody>
                  <a:tcPr anchor="ctr"/>
                </a:tc>
                <a:tc>
                  <a:txBody>
                    <a:bodyPr/>
                    <a:lstStyle/>
                    <a:p>
                      <a:pPr algn="ctr"/>
                      <a:r>
                        <a:rPr lang="es-ES" sz="1500" dirty="0" smtClean="0"/>
                        <a:t>60</a:t>
                      </a:r>
                      <a:endParaRPr lang="es-ES" sz="1500" dirty="0"/>
                    </a:p>
                  </a:txBody>
                  <a:tcPr anchor="ctr"/>
                </a:tc>
                <a:tc>
                  <a:txBody>
                    <a:bodyPr/>
                    <a:lstStyle/>
                    <a:p>
                      <a:pPr algn="ctr"/>
                      <a:r>
                        <a:rPr lang="es-ES" sz="1500" b="0" dirty="0" smtClean="0"/>
                        <a:t>100</a:t>
                      </a:r>
                      <a:endParaRPr lang="es-ES" sz="1500" b="0" dirty="0"/>
                    </a:p>
                  </a:txBody>
                  <a:tcPr anchor="ctr"/>
                </a:tc>
                <a:extLst>
                  <a:ext uri="{0D108BD9-81ED-4DB2-BD59-A6C34878D82A}">
                    <a16:rowId xmlns:a16="http://schemas.microsoft.com/office/drawing/2014/main" val="10006"/>
                  </a:ext>
                </a:extLst>
              </a:tr>
            </a:tbl>
          </a:graphicData>
        </a:graphic>
      </p:graphicFrame>
      <p:sp>
        <p:nvSpPr>
          <p:cNvPr id="14" name="13 CuadroTexto"/>
          <p:cNvSpPr txBox="1"/>
          <p:nvPr/>
        </p:nvSpPr>
        <p:spPr>
          <a:xfrm>
            <a:off x="467544" y="3927668"/>
            <a:ext cx="2928958" cy="369332"/>
          </a:xfrm>
          <a:prstGeom prst="rect">
            <a:avLst/>
          </a:prstGeom>
          <a:noFill/>
        </p:spPr>
        <p:txBody>
          <a:bodyPr wrap="square" rtlCol="0">
            <a:spAutoFit/>
          </a:bodyPr>
          <a:lstStyle/>
          <a:p>
            <a:r>
              <a:rPr lang="es-ES" i="1" dirty="0" smtClean="0"/>
              <a:t>f</a:t>
            </a:r>
            <a:r>
              <a:rPr lang="es-ES" i="1" baseline="-25000" dirty="0" smtClean="0"/>
              <a:t>ij</a:t>
            </a:r>
            <a:r>
              <a:rPr lang="es-ES" i="1" dirty="0" smtClean="0"/>
              <a:t> </a:t>
            </a:r>
            <a:r>
              <a:rPr lang="es-ES" dirty="0" smtClean="0"/>
              <a:t>frecuencias observadas</a:t>
            </a:r>
            <a:endParaRPr lang="es-ES" dirty="0"/>
          </a:p>
        </p:txBody>
      </p:sp>
      <p:sp>
        <p:nvSpPr>
          <p:cNvPr id="18" name="17 CuadroTexto"/>
          <p:cNvSpPr txBox="1"/>
          <p:nvPr/>
        </p:nvSpPr>
        <p:spPr>
          <a:xfrm>
            <a:off x="5357818" y="214291"/>
            <a:ext cx="3606670" cy="4044056"/>
          </a:xfrm>
          <a:prstGeom prst="rect">
            <a:avLst/>
          </a:prstGeom>
          <a:solidFill>
            <a:srgbClr val="FEDAFD">
              <a:alpha val="49804"/>
            </a:srgbClr>
          </a:solidFill>
        </p:spPr>
        <p:txBody>
          <a:bodyPr wrap="square" rtlCol="0">
            <a:spAutoFit/>
          </a:bodyPr>
          <a:lstStyle/>
          <a:p>
            <a:pPr>
              <a:lnSpc>
                <a:spcPct val="107000"/>
              </a:lnSpc>
              <a:spcAft>
                <a:spcPts val="800"/>
              </a:spcAft>
            </a:pPr>
            <a:r>
              <a:rPr lang="es-ES" sz="2400" i="1" dirty="0" smtClean="0">
                <a:latin typeface="+mj-lt"/>
                <a:ea typeface="Calibri"/>
                <a:cs typeface="Times New Roman"/>
              </a:rPr>
              <a:t>Dos variables son </a:t>
            </a:r>
            <a:r>
              <a:rPr lang="es-ES" sz="2400" b="1" i="1" dirty="0" smtClean="0">
                <a:latin typeface="+mj-lt"/>
                <a:ea typeface="Calibri"/>
                <a:cs typeface="Times New Roman"/>
              </a:rPr>
              <a:t>estadísticamente independientes </a:t>
            </a:r>
            <a:r>
              <a:rPr lang="es-ES" sz="2400" i="1" dirty="0" smtClean="0">
                <a:latin typeface="+mj-lt"/>
                <a:ea typeface="Calibri"/>
                <a:cs typeface="Times New Roman"/>
              </a:rPr>
              <a:t>si la frecuencia de cada celda es igual al producto de las frecuencias marginales de la fila y la columna a las que la celda pertenece sobre el total de casos.</a:t>
            </a:r>
            <a:endParaRPr lang="es-ES" sz="2000" i="1" dirty="0">
              <a:effectLst/>
              <a:latin typeface="+mj-lt"/>
              <a:ea typeface="Calibri"/>
              <a:cs typeface="Times New Roman"/>
            </a:endParaRPr>
          </a:p>
        </p:txBody>
      </p:sp>
      <p:sp>
        <p:nvSpPr>
          <p:cNvPr id="34" name="33 CuadroTexto"/>
          <p:cNvSpPr txBox="1"/>
          <p:nvPr/>
        </p:nvSpPr>
        <p:spPr>
          <a:xfrm>
            <a:off x="285720" y="4483790"/>
            <a:ext cx="8215370" cy="923330"/>
          </a:xfrm>
          <a:prstGeom prst="rect">
            <a:avLst/>
          </a:prstGeom>
          <a:noFill/>
        </p:spPr>
        <p:txBody>
          <a:bodyPr wrap="square" rtlCol="0">
            <a:spAutoFit/>
          </a:bodyPr>
          <a:lstStyle/>
          <a:p>
            <a:pPr algn="just"/>
            <a:r>
              <a:rPr lang="es-ES" dirty="0" smtClean="0"/>
              <a:t>¿Cuáles serían las frecuencias de las celdas esperadas si la elección por parte del terapeuta de la inclusión de la familia en el tratamiento del paciente fuera independiente de su etapa vital?</a:t>
            </a: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animBg="1"/>
      <p:bldP spid="3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1 Marcador de contenido"/>
          <p:cNvGraphicFramePr>
            <a:graphicFrameLocks/>
          </p:cNvGraphicFramePr>
          <p:nvPr/>
        </p:nvGraphicFramePr>
        <p:xfrm>
          <a:off x="357158" y="285728"/>
          <a:ext cx="4786346" cy="3429023"/>
        </p:xfrm>
        <a:graphic>
          <a:graphicData uri="http://schemas.openxmlformats.org/drawingml/2006/table">
            <a:tbl>
              <a:tblPr firstRow="1" bandRow="1">
                <a:tableStyleId>{5C22544A-7EE6-4342-B048-85BDC9FD1C3A}</a:tableStyleId>
              </a:tblPr>
              <a:tblGrid>
                <a:gridCol w="1815497">
                  <a:extLst>
                    <a:ext uri="{9D8B030D-6E8A-4147-A177-3AD203B41FA5}">
                      <a16:colId xmlns:a16="http://schemas.microsoft.com/office/drawing/2014/main" val="20000"/>
                    </a:ext>
                  </a:extLst>
                </a:gridCol>
                <a:gridCol w="990307">
                  <a:extLst>
                    <a:ext uri="{9D8B030D-6E8A-4147-A177-3AD203B41FA5}">
                      <a16:colId xmlns:a16="http://schemas.microsoft.com/office/drawing/2014/main" val="20001"/>
                    </a:ext>
                  </a:extLst>
                </a:gridCol>
                <a:gridCol w="990271">
                  <a:extLst>
                    <a:ext uri="{9D8B030D-6E8A-4147-A177-3AD203B41FA5}">
                      <a16:colId xmlns:a16="http://schemas.microsoft.com/office/drawing/2014/main" val="20002"/>
                    </a:ext>
                  </a:extLst>
                </a:gridCol>
                <a:gridCol w="990271">
                  <a:extLst>
                    <a:ext uri="{9D8B030D-6E8A-4147-A177-3AD203B41FA5}">
                      <a16:colId xmlns:a16="http://schemas.microsoft.com/office/drawing/2014/main" val="20003"/>
                    </a:ext>
                  </a:extLst>
                </a:gridCol>
              </a:tblGrid>
              <a:tr h="790873">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Etapa vital del</a:t>
                      </a:r>
                      <a:r>
                        <a:rPr lang="es-ES" baseline="0" dirty="0" smtClean="0"/>
                        <a:t> paciente </a:t>
                      </a:r>
                      <a:r>
                        <a:rPr lang="es-ES" sz="1700" b="0" baseline="0" dirty="0" smtClean="0"/>
                        <a:t>(antecedente)</a:t>
                      </a:r>
                      <a:endParaRPr lang="es-ES" sz="1700" b="0" dirty="0" smtClean="0"/>
                    </a:p>
                  </a:txBody>
                  <a:tcPr anchor="b"/>
                </a:tc>
                <a:tc gridSpan="3">
                  <a:txBody>
                    <a:bodyPr/>
                    <a:lstStyle/>
                    <a:p>
                      <a:pPr algn="ctr"/>
                      <a:r>
                        <a:rPr lang="es-ES" dirty="0" smtClean="0"/>
                        <a:t>Inclusión</a:t>
                      </a:r>
                      <a:r>
                        <a:rPr lang="es-ES" baseline="0" dirty="0" smtClean="0"/>
                        <a:t> de la familia </a:t>
                      </a:r>
                      <a:r>
                        <a:rPr lang="es-ES" sz="1600" b="0" baseline="0" dirty="0" smtClean="0"/>
                        <a:t>(consecuente)</a:t>
                      </a:r>
                      <a:endParaRPr lang="es-ES" dirty="0"/>
                    </a:p>
                  </a:txBody>
                  <a:tcPr/>
                </a:tc>
                <a:tc hMerge="1">
                  <a:txBody>
                    <a:bodyPr/>
                    <a:lstStyle/>
                    <a:p>
                      <a:endParaRPr lang="es-ES" dirty="0"/>
                    </a:p>
                  </a:txBody>
                  <a:tcPr/>
                </a:tc>
                <a:tc hMerge="1">
                  <a:txBody>
                    <a:bodyPr/>
                    <a:lstStyle/>
                    <a:p>
                      <a:endParaRPr lang="es-ES" dirty="0"/>
                    </a:p>
                  </a:txBody>
                  <a:tcPr/>
                </a:tc>
                <a:extLst>
                  <a:ext uri="{0D108BD9-81ED-4DB2-BD59-A6C34878D82A}">
                    <a16:rowId xmlns:a16="http://schemas.microsoft.com/office/drawing/2014/main" val="10000"/>
                  </a:ext>
                </a:extLst>
              </a:tr>
              <a:tr h="375664">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txBody>
                  <a:tcPr/>
                </a:tc>
                <a:tc>
                  <a:txBody>
                    <a:bodyPr/>
                    <a:lstStyle/>
                    <a:p>
                      <a:pPr algn="ctr">
                        <a:spcAft>
                          <a:spcPts val="0"/>
                        </a:spcAft>
                      </a:pPr>
                      <a:r>
                        <a:rPr lang="es-AR" sz="1600" kern="1200" dirty="0" smtClean="0">
                          <a:solidFill>
                            <a:schemeClr val="dk1"/>
                          </a:solidFill>
                          <a:latin typeface="+mn-lt"/>
                          <a:ea typeface="+mn-ea"/>
                          <a:cs typeface="+mn-cs"/>
                        </a:rPr>
                        <a:t>Sí</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No</a:t>
                      </a:r>
                      <a:endParaRPr lang="es-ES" sz="1600" kern="1200" dirty="0" smtClean="0">
                        <a:solidFill>
                          <a:schemeClr val="dk1"/>
                        </a:solidFill>
                        <a:latin typeface="+mn-lt"/>
                        <a:ea typeface="+mn-ea"/>
                        <a:cs typeface="+mn-cs"/>
                      </a:endParaRPr>
                    </a:p>
                  </a:txBody>
                  <a:tcPr marL="68580" marR="68580" marT="0" marB="0"/>
                </a:tc>
                <a:tc>
                  <a:txBody>
                    <a:bodyPr/>
                    <a:lstStyle/>
                    <a:p>
                      <a:pPr algn="ctr">
                        <a:spcAft>
                          <a:spcPts val="0"/>
                        </a:spcAft>
                      </a:pPr>
                      <a:r>
                        <a:rPr lang="es-AR" sz="1600" kern="1200" dirty="0" smtClean="0">
                          <a:solidFill>
                            <a:schemeClr val="dk1"/>
                          </a:solidFill>
                          <a:latin typeface="+mn-lt"/>
                          <a:ea typeface="+mn-ea"/>
                          <a:cs typeface="+mn-cs"/>
                        </a:rPr>
                        <a:t>Totales</a:t>
                      </a:r>
                      <a:endParaRPr lang="es-ES" sz="1600" kern="1200" dirty="0" smtClean="0">
                        <a:solidFill>
                          <a:schemeClr val="dk1"/>
                        </a:solidFill>
                        <a:latin typeface="+mn-lt"/>
                        <a:ea typeface="+mn-ea"/>
                        <a:cs typeface="+mn-cs"/>
                      </a:endParaRPr>
                    </a:p>
                  </a:txBody>
                  <a:tcPr marL="68580" marR="68580" marT="0" marB="0"/>
                </a:tc>
                <a:extLst>
                  <a:ext uri="{0D108BD9-81ED-4DB2-BD59-A6C34878D82A}">
                    <a16:rowId xmlns:a16="http://schemas.microsoft.com/office/drawing/2014/main" val="10001"/>
                  </a:ext>
                </a:extLst>
              </a:tr>
              <a:tr h="448785">
                <a:tc>
                  <a:txBody>
                    <a:bodyPr/>
                    <a:lstStyle/>
                    <a:p>
                      <a:r>
                        <a:rPr lang="es-ES" sz="1600" dirty="0" smtClean="0"/>
                        <a:t>Niñez</a:t>
                      </a:r>
                      <a:endParaRPr lang="es-ES" sz="1600" dirty="0"/>
                    </a:p>
                  </a:txBody>
                  <a:tcPr/>
                </a:tc>
                <a:tc>
                  <a:txBody>
                    <a:bodyPr/>
                    <a:lstStyle/>
                    <a:p>
                      <a:pPr algn="l">
                        <a:spcAft>
                          <a:spcPts val="0"/>
                        </a:spcAft>
                      </a:pPr>
                      <a:r>
                        <a:rPr lang="es-AR" sz="1500" b="0" kern="1200" dirty="0" smtClean="0">
                          <a:solidFill>
                            <a:schemeClr val="tx1"/>
                          </a:solidFill>
                          <a:latin typeface="+mn-lt"/>
                          <a:ea typeface="+mn-ea"/>
                          <a:cs typeface="+mn-cs"/>
                        </a:rPr>
                        <a:t>17</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8</a:t>
                      </a:r>
                      <a:endParaRPr lang="es-ES" sz="1500" b="0" kern="1200" dirty="0" smtClean="0">
                        <a:solidFill>
                          <a:schemeClr val="tx1"/>
                        </a:solidFill>
                        <a:latin typeface="+mn-lt"/>
                        <a:ea typeface="+mn-ea"/>
                        <a:cs typeface="+mn-cs"/>
                      </a:endParaRPr>
                    </a:p>
                  </a:txBody>
                  <a:tcPr marL="68580" marR="68580" marT="0" marB="0" anchor="ctr"/>
                </a:tc>
                <a:tc>
                  <a:txBody>
                    <a:bodyPr/>
                    <a:lstStyle/>
                    <a:p>
                      <a:pPr algn="ctr">
                        <a:spcAft>
                          <a:spcPts val="0"/>
                        </a:spcAft>
                      </a:pPr>
                      <a:r>
                        <a:rPr lang="es-ES" sz="1500" b="0" kern="1200" dirty="0" smtClean="0">
                          <a:solidFill>
                            <a:schemeClr val="dk1"/>
                          </a:solidFill>
                          <a:latin typeface="+mn-lt"/>
                          <a:ea typeface="+mn-ea"/>
                          <a:cs typeface="+mn-cs"/>
                        </a:rPr>
                        <a:t>25</a:t>
                      </a:r>
                    </a:p>
                  </a:txBody>
                  <a:tcPr marL="68580" marR="68580" marT="0" marB="0" anchor="ctr"/>
                </a:tc>
                <a:extLst>
                  <a:ext uri="{0D108BD9-81ED-4DB2-BD59-A6C34878D82A}">
                    <a16:rowId xmlns:a16="http://schemas.microsoft.com/office/drawing/2014/main" val="10002"/>
                  </a:ext>
                </a:extLst>
              </a:tr>
              <a:tr h="464968">
                <a:tc>
                  <a:txBody>
                    <a:bodyPr/>
                    <a:lstStyle/>
                    <a:p>
                      <a:r>
                        <a:rPr lang="es-ES" sz="1600" dirty="0" smtClean="0"/>
                        <a:t>Adolescencia</a:t>
                      </a:r>
                      <a:endParaRPr lang="es-ES" sz="1600" dirty="0"/>
                    </a:p>
                  </a:txBody>
                  <a:tcPr/>
                </a:tc>
                <a:tc>
                  <a:txBody>
                    <a:bodyPr/>
                    <a:lstStyle/>
                    <a:p>
                      <a:pPr marL="0" algn="l" defTabSz="914400" rtl="0" eaLnBrk="1" latinLnBrk="0" hangingPunct="1">
                        <a:spcAft>
                          <a:spcPts val="0"/>
                        </a:spcAft>
                      </a:pPr>
                      <a:r>
                        <a:rPr lang="es-AR" sz="1500" b="0" kern="1200" dirty="0" smtClean="0">
                          <a:solidFill>
                            <a:schemeClr val="tx1"/>
                          </a:solidFill>
                          <a:latin typeface="+mn-lt"/>
                          <a:ea typeface="+mn-ea"/>
                          <a:cs typeface="+mn-cs"/>
                        </a:rPr>
                        <a:t>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l" defTabSz="914400" rtl="0" eaLnBrk="1" latinLnBrk="0" hangingPunct="1">
                        <a:spcAft>
                          <a:spcPts val="0"/>
                        </a:spcAft>
                      </a:pPr>
                      <a:r>
                        <a:rPr lang="es-AR" sz="1500" b="0" kern="1200" dirty="0" smtClean="0">
                          <a:solidFill>
                            <a:schemeClr val="tx1"/>
                          </a:solidFill>
                          <a:latin typeface="+mn-lt"/>
                          <a:ea typeface="+mn-ea"/>
                          <a:cs typeface="+mn-cs"/>
                        </a:rPr>
                        <a:t>15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0" kern="1200" dirty="0" smtClean="0">
                          <a:solidFill>
                            <a:schemeClr val="tx1"/>
                          </a:solidFill>
                          <a:latin typeface="+mn-lt"/>
                          <a:ea typeface="+mn-ea"/>
                          <a:cs typeface="+mn-cs"/>
                        </a:rPr>
                        <a:t>20</a:t>
                      </a:r>
                    </a:p>
                  </a:txBody>
                  <a:tcPr marL="68580" marR="68580" marT="0" marB="0" anchor="ctr"/>
                </a:tc>
                <a:extLst>
                  <a:ext uri="{0D108BD9-81ED-4DB2-BD59-A6C34878D82A}">
                    <a16:rowId xmlns:a16="http://schemas.microsoft.com/office/drawing/2014/main" val="10003"/>
                  </a:ext>
                </a:extLst>
              </a:tr>
              <a:tr h="464968">
                <a:tc>
                  <a:txBody>
                    <a:bodyPr/>
                    <a:lstStyle/>
                    <a:p>
                      <a:r>
                        <a:rPr lang="es-ES" sz="1600" dirty="0" smtClean="0"/>
                        <a:t>Adultez</a:t>
                      </a:r>
                      <a:endParaRPr lang="es-E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5</a:t>
                      </a:r>
                      <a:endParaRPr lang="es-ES" sz="1500" b="0" kern="1200" dirty="0" smtClean="0">
                        <a:solidFill>
                          <a:schemeClr val="tx1"/>
                        </a:solidFill>
                        <a:latin typeface="+mn-lt"/>
                        <a:ea typeface="+mn-ea"/>
                        <a:cs typeface="+mn-cs"/>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35</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0" kern="1200" dirty="0" smtClean="0">
                          <a:solidFill>
                            <a:schemeClr val="tx1"/>
                          </a:solidFill>
                          <a:latin typeface="+mn-lt"/>
                          <a:ea typeface="+mn-ea"/>
                          <a:cs typeface="+mn-cs"/>
                        </a:rPr>
                        <a:t>40</a:t>
                      </a:r>
                    </a:p>
                  </a:txBody>
                  <a:tcPr marL="68580" marR="68580" marT="0" marB="0" anchor="ctr"/>
                </a:tc>
                <a:extLst>
                  <a:ext uri="{0D108BD9-81ED-4DB2-BD59-A6C34878D82A}">
                    <a16:rowId xmlns:a16="http://schemas.microsoft.com/office/drawing/2014/main" val="10004"/>
                  </a:ext>
                </a:extLst>
              </a:tr>
              <a:tr h="434980">
                <a:tc>
                  <a:txBody>
                    <a:bodyPr/>
                    <a:lstStyle/>
                    <a:p>
                      <a:r>
                        <a:rPr lang="es-ES" sz="1600" dirty="0" smtClean="0"/>
                        <a:t>Vejez</a:t>
                      </a:r>
                      <a:endParaRPr lang="es-E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AR" sz="1500" b="0" kern="1200" dirty="0" smtClean="0">
                          <a:solidFill>
                            <a:schemeClr val="tx1"/>
                          </a:solidFill>
                          <a:latin typeface="+mn-lt"/>
                          <a:ea typeface="+mn-ea"/>
                          <a:cs typeface="+mn-cs"/>
                        </a:rPr>
                        <a:t>13</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l" defTabSz="914400" rtl="0" eaLnBrk="1" latinLnBrk="0" hangingPunct="1">
                        <a:spcAft>
                          <a:spcPts val="0"/>
                        </a:spcAft>
                      </a:pPr>
                      <a:r>
                        <a:rPr lang="es-AR" sz="1500" b="0" kern="1200" dirty="0" smtClean="0">
                          <a:solidFill>
                            <a:schemeClr val="tx1"/>
                          </a:solidFill>
                          <a:latin typeface="+mn-lt"/>
                          <a:ea typeface="+mn-ea"/>
                          <a:cs typeface="+mn-cs"/>
                        </a:rPr>
                        <a:t>2</a:t>
                      </a:r>
                      <a:endParaRPr lang="es-ES" sz="1500" b="0" kern="1200" dirty="0" smtClean="0">
                        <a:solidFill>
                          <a:schemeClr val="tx1"/>
                        </a:solidFill>
                        <a:latin typeface="+mn-lt"/>
                        <a:ea typeface="+mn-ea"/>
                        <a:cs typeface="+mn-cs"/>
                      </a:endParaRPr>
                    </a:p>
                  </a:txBody>
                  <a:tcPr marL="68580" marR="68580" marT="0" marB="0" anchor="ctr"/>
                </a:tc>
                <a:tc>
                  <a:txBody>
                    <a:bodyPr/>
                    <a:lstStyle/>
                    <a:p>
                      <a:pPr marL="0" algn="ctr" defTabSz="914400" rtl="0" eaLnBrk="1" latinLnBrk="0" hangingPunct="1">
                        <a:spcAft>
                          <a:spcPts val="0"/>
                        </a:spcAft>
                      </a:pPr>
                      <a:r>
                        <a:rPr lang="es-ES" sz="1500" b="0" kern="1200" dirty="0" smtClean="0">
                          <a:solidFill>
                            <a:schemeClr val="tx1"/>
                          </a:solidFill>
                          <a:latin typeface="+mn-lt"/>
                          <a:ea typeface="+mn-ea"/>
                          <a:cs typeface="+mn-cs"/>
                        </a:rPr>
                        <a:t>15</a:t>
                      </a:r>
                    </a:p>
                  </a:txBody>
                  <a:tcPr marL="68580" marR="68580" marT="0" marB="0" anchor="ctr"/>
                </a:tc>
                <a:extLst>
                  <a:ext uri="{0D108BD9-81ED-4DB2-BD59-A6C34878D82A}">
                    <a16:rowId xmlns:a16="http://schemas.microsoft.com/office/drawing/2014/main" val="10005"/>
                  </a:ext>
                </a:extLst>
              </a:tr>
              <a:tr h="448785">
                <a:tc>
                  <a:txBody>
                    <a:bodyPr/>
                    <a:lstStyle/>
                    <a:p>
                      <a:r>
                        <a:rPr lang="es-ES" sz="1600" dirty="0" smtClean="0"/>
                        <a:t>Totales</a:t>
                      </a:r>
                      <a:endParaRPr lang="es-ES" sz="1600" dirty="0"/>
                    </a:p>
                  </a:txBody>
                  <a:tcPr anchor="b"/>
                </a:tc>
                <a:tc>
                  <a:txBody>
                    <a:bodyPr/>
                    <a:lstStyle/>
                    <a:p>
                      <a:pPr algn="ctr"/>
                      <a:r>
                        <a:rPr lang="es-ES" sz="1500" dirty="0" smtClean="0"/>
                        <a:t>40</a:t>
                      </a:r>
                      <a:endParaRPr lang="es-ES" sz="1500" dirty="0"/>
                    </a:p>
                  </a:txBody>
                  <a:tcPr anchor="ctr"/>
                </a:tc>
                <a:tc>
                  <a:txBody>
                    <a:bodyPr/>
                    <a:lstStyle/>
                    <a:p>
                      <a:pPr algn="ctr"/>
                      <a:r>
                        <a:rPr lang="es-ES" sz="1500" dirty="0" smtClean="0"/>
                        <a:t>60</a:t>
                      </a:r>
                      <a:endParaRPr lang="es-ES" sz="1500" dirty="0"/>
                    </a:p>
                  </a:txBody>
                  <a:tcPr anchor="ctr"/>
                </a:tc>
                <a:tc>
                  <a:txBody>
                    <a:bodyPr/>
                    <a:lstStyle/>
                    <a:p>
                      <a:pPr algn="ctr"/>
                      <a:r>
                        <a:rPr lang="es-ES" sz="1500" b="0" dirty="0" smtClean="0"/>
                        <a:t>100</a:t>
                      </a:r>
                      <a:endParaRPr lang="es-ES" sz="1500" b="0" dirty="0"/>
                    </a:p>
                  </a:txBody>
                  <a:tcPr anchor="ctr"/>
                </a:tc>
                <a:extLst>
                  <a:ext uri="{0D108BD9-81ED-4DB2-BD59-A6C34878D82A}">
                    <a16:rowId xmlns:a16="http://schemas.microsoft.com/office/drawing/2014/main" val="10006"/>
                  </a:ext>
                </a:extLst>
              </a:tr>
            </a:tbl>
          </a:graphicData>
        </a:graphic>
      </p:graphicFrame>
      <p:sp>
        <p:nvSpPr>
          <p:cNvPr id="5" name="4 CuadroTexto"/>
          <p:cNvSpPr txBox="1"/>
          <p:nvPr/>
        </p:nvSpPr>
        <p:spPr>
          <a:xfrm>
            <a:off x="2571736" y="1534199"/>
            <a:ext cx="428628" cy="323165"/>
          </a:xfrm>
          <a:prstGeom prst="rect">
            <a:avLst/>
          </a:prstGeom>
          <a:noFill/>
        </p:spPr>
        <p:txBody>
          <a:bodyPr wrap="square" rtlCol="0">
            <a:spAutoFit/>
          </a:bodyPr>
          <a:lstStyle/>
          <a:p>
            <a:r>
              <a:rPr lang="es-ES" sz="1500" b="1" dirty="0">
                <a:solidFill>
                  <a:srgbClr val="D60093"/>
                </a:solidFill>
              </a:rPr>
              <a:t>10</a:t>
            </a:r>
          </a:p>
        </p:txBody>
      </p:sp>
      <p:sp>
        <p:nvSpPr>
          <p:cNvPr id="6" name="5 CuadroTexto"/>
          <p:cNvSpPr txBox="1"/>
          <p:nvPr/>
        </p:nvSpPr>
        <p:spPr>
          <a:xfrm>
            <a:off x="2643174" y="2000240"/>
            <a:ext cx="428628" cy="323165"/>
          </a:xfrm>
          <a:prstGeom prst="rect">
            <a:avLst/>
          </a:prstGeom>
          <a:noFill/>
        </p:spPr>
        <p:txBody>
          <a:bodyPr wrap="square" rtlCol="0">
            <a:spAutoFit/>
          </a:bodyPr>
          <a:lstStyle/>
          <a:p>
            <a:r>
              <a:rPr lang="es-ES" sz="1500" b="1" dirty="0">
                <a:solidFill>
                  <a:srgbClr val="D60093"/>
                </a:solidFill>
              </a:rPr>
              <a:t>8</a:t>
            </a:r>
          </a:p>
        </p:txBody>
      </p:sp>
      <p:sp>
        <p:nvSpPr>
          <p:cNvPr id="7" name="6 CuadroTexto"/>
          <p:cNvSpPr txBox="1"/>
          <p:nvPr/>
        </p:nvSpPr>
        <p:spPr>
          <a:xfrm>
            <a:off x="3500430" y="1571612"/>
            <a:ext cx="428628" cy="323165"/>
          </a:xfrm>
          <a:prstGeom prst="rect">
            <a:avLst/>
          </a:prstGeom>
          <a:noFill/>
        </p:spPr>
        <p:txBody>
          <a:bodyPr wrap="square" rtlCol="0">
            <a:spAutoFit/>
          </a:bodyPr>
          <a:lstStyle/>
          <a:p>
            <a:r>
              <a:rPr lang="es-ES" sz="1500" b="1" dirty="0">
                <a:solidFill>
                  <a:srgbClr val="D60093"/>
                </a:solidFill>
              </a:rPr>
              <a:t>15</a:t>
            </a:r>
          </a:p>
        </p:txBody>
      </p:sp>
      <p:sp>
        <p:nvSpPr>
          <p:cNvPr id="8" name="7 CuadroTexto"/>
          <p:cNvSpPr txBox="1"/>
          <p:nvPr/>
        </p:nvSpPr>
        <p:spPr>
          <a:xfrm>
            <a:off x="3500430" y="2000240"/>
            <a:ext cx="428628" cy="323165"/>
          </a:xfrm>
          <a:prstGeom prst="rect">
            <a:avLst/>
          </a:prstGeom>
          <a:noFill/>
        </p:spPr>
        <p:txBody>
          <a:bodyPr wrap="square" rtlCol="0">
            <a:spAutoFit/>
          </a:bodyPr>
          <a:lstStyle/>
          <a:p>
            <a:r>
              <a:rPr lang="es-ES" sz="1500" b="1" dirty="0">
                <a:solidFill>
                  <a:srgbClr val="D60093"/>
                </a:solidFill>
              </a:rPr>
              <a:t>12</a:t>
            </a:r>
          </a:p>
        </p:txBody>
      </p:sp>
      <p:sp>
        <p:nvSpPr>
          <p:cNvPr id="9" name="8 CuadroTexto"/>
          <p:cNvSpPr txBox="1"/>
          <p:nvPr/>
        </p:nvSpPr>
        <p:spPr>
          <a:xfrm>
            <a:off x="2571736" y="2428868"/>
            <a:ext cx="428628" cy="323165"/>
          </a:xfrm>
          <a:prstGeom prst="rect">
            <a:avLst/>
          </a:prstGeom>
          <a:noFill/>
        </p:spPr>
        <p:txBody>
          <a:bodyPr wrap="square" rtlCol="0">
            <a:spAutoFit/>
          </a:bodyPr>
          <a:lstStyle/>
          <a:p>
            <a:r>
              <a:rPr lang="es-ES" sz="1500" b="1" dirty="0">
                <a:solidFill>
                  <a:srgbClr val="D60093"/>
                </a:solidFill>
              </a:rPr>
              <a:t>16</a:t>
            </a:r>
          </a:p>
        </p:txBody>
      </p:sp>
      <p:sp>
        <p:nvSpPr>
          <p:cNvPr id="10" name="9 CuadroTexto"/>
          <p:cNvSpPr txBox="1"/>
          <p:nvPr/>
        </p:nvSpPr>
        <p:spPr>
          <a:xfrm>
            <a:off x="3500430" y="2428868"/>
            <a:ext cx="428628" cy="323165"/>
          </a:xfrm>
          <a:prstGeom prst="rect">
            <a:avLst/>
          </a:prstGeom>
          <a:noFill/>
        </p:spPr>
        <p:txBody>
          <a:bodyPr wrap="square" rtlCol="0">
            <a:spAutoFit/>
          </a:bodyPr>
          <a:lstStyle/>
          <a:p>
            <a:r>
              <a:rPr lang="es-ES" sz="1500" b="1" dirty="0">
                <a:solidFill>
                  <a:srgbClr val="D60093"/>
                </a:solidFill>
              </a:rPr>
              <a:t>24</a:t>
            </a:r>
          </a:p>
        </p:txBody>
      </p:sp>
      <p:sp>
        <p:nvSpPr>
          <p:cNvPr id="11" name="10 CuadroTexto"/>
          <p:cNvSpPr txBox="1"/>
          <p:nvPr/>
        </p:nvSpPr>
        <p:spPr>
          <a:xfrm>
            <a:off x="2643174" y="2857496"/>
            <a:ext cx="428628" cy="323165"/>
          </a:xfrm>
          <a:prstGeom prst="rect">
            <a:avLst/>
          </a:prstGeom>
          <a:noFill/>
        </p:spPr>
        <p:txBody>
          <a:bodyPr wrap="square" rtlCol="0">
            <a:spAutoFit/>
          </a:bodyPr>
          <a:lstStyle/>
          <a:p>
            <a:r>
              <a:rPr lang="es-ES" sz="1500" b="1" dirty="0">
                <a:solidFill>
                  <a:srgbClr val="D60093"/>
                </a:solidFill>
              </a:rPr>
              <a:t>6</a:t>
            </a:r>
          </a:p>
        </p:txBody>
      </p:sp>
      <p:sp>
        <p:nvSpPr>
          <p:cNvPr id="12" name="11 CuadroTexto"/>
          <p:cNvSpPr txBox="1"/>
          <p:nvPr/>
        </p:nvSpPr>
        <p:spPr>
          <a:xfrm>
            <a:off x="3571868" y="2857496"/>
            <a:ext cx="428628" cy="323165"/>
          </a:xfrm>
          <a:prstGeom prst="rect">
            <a:avLst/>
          </a:prstGeom>
          <a:noFill/>
        </p:spPr>
        <p:txBody>
          <a:bodyPr wrap="square" rtlCol="0">
            <a:spAutoFit/>
          </a:bodyPr>
          <a:lstStyle/>
          <a:p>
            <a:r>
              <a:rPr lang="es-ES" sz="1500" b="1" dirty="0">
                <a:solidFill>
                  <a:srgbClr val="D60093"/>
                </a:solidFill>
              </a:rPr>
              <a:t>9</a:t>
            </a:r>
          </a:p>
        </p:txBody>
      </p:sp>
      <p:sp>
        <p:nvSpPr>
          <p:cNvPr id="13" name="12 CuadroTexto"/>
          <p:cNvSpPr txBox="1"/>
          <p:nvPr/>
        </p:nvSpPr>
        <p:spPr>
          <a:xfrm>
            <a:off x="142844" y="3929066"/>
            <a:ext cx="2928958" cy="369332"/>
          </a:xfrm>
          <a:prstGeom prst="rect">
            <a:avLst/>
          </a:prstGeom>
          <a:noFill/>
        </p:spPr>
        <p:txBody>
          <a:bodyPr wrap="square" rtlCol="0">
            <a:spAutoFit/>
          </a:bodyPr>
          <a:lstStyle/>
          <a:p>
            <a:r>
              <a:rPr lang="es-ES" i="1" dirty="0">
                <a:solidFill>
                  <a:prstClr val="black"/>
                </a:solidFill>
              </a:rPr>
              <a:t>f</a:t>
            </a:r>
            <a:r>
              <a:rPr lang="es-ES" i="1" baseline="-25000" dirty="0">
                <a:solidFill>
                  <a:prstClr val="black"/>
                </a:solidFill>
              </a:rPr>
              <a:t>ij</a:t>
            </a:r>
            <a:r>
              <a:rPr lang="es-ES" i="1" dirty="0">
                <a:solidFill>
                  <a:prstClr val="black"/>
                </a:solidFill>
              </a:rPr>
              <a:t> </a:t>
            </a:r>
            <a:r>
              <a:rPr lang="es-ES" dirty="0">
                <a:solidFill>
                  <a:prstClr val="black"/>
                </a:solidFill>
              </a:rPr>
              <a:t>frecuencias observadas</a:t>
            </a:r>
          </a:p>
        </p:txBody>
      </p:sp>
      <p:sp>
        <p:nvSpPr>
          <p:cNvPr id="14" name="13 CuadroTexto"/>
          <p:cNvSpPr txBox="1"/>
          <p:nvPr/>
        </p:nvSpPr>
        <p:spPr>
          <a:xfrm>
            <a:off x="142844" y="4572008"/>
            <a:ext cx="3000396" cy="369332"/>
          </a:xfrm>
          <a:prstGeom prst="rect">
            <a:avLst/>
          </a:prstGeom>
          <a:noFill/>
        </p:spPr>
        <p:txBody>
          <a:bodyPr wrap="square" rtlCol="0">
            <a:spAutoFit/>
          </a:bodyPr>
          <a:lstStyle/>
          <a:p>
            <a:r>
              <a:rPr lang="es-ES" i="1" dirty="0">
                <a:solidFill>
                  <a:prstClr val="black"/>
                </a:solidFill>
              </a:rPr>
              <a:t>f</a:t>
            </a:r>
            <a:r>
              <a:rPr lang="es-ES" i="1" baseline="30000" dirty="0">
                <a:solidFill>
                  <a:prstClr val="black"/>
                </a:solidFill>
              </a:rPr>
              <a:t>e</a:t>
            </a:r>
            <a:r>
              <a:rPr lang="es-ES" i="1" baseline="-25000" dirty="0">
                <a:solidFill>
                  <a:prstClr val="black"/>
                </a:solidFill>
              </a:rPr>
              <a:t>ij</a:t>
            </a:r>
            <a:r>
              <a:rPr lang="es-ES" i="1" dirty="0">
                <a:solidFill>
                  <a:prstClr val="black"/>
                </a:solidFill>
              </a:rPr>
              <a:t> </a:t>
            </a:r>
            <a:r>
              <a:rPr lang="es-ES" dirty="0">
                <a:solidFill>
                  <a:srgbClr val="D60093"/>
                </a:solidFill>
              </a:rPr>
              <a:t>frecuencias esperadas</a:t>
            </a:r>
          </a:p>
        </p:txBody>
      </p:sp>
      <p:sp>
        <p:nvSpPr>
          <p:cNvPr id="15" name="14 CuadroTexto"/>
          <p:cNvSpPr txBox="1"/>
          <p:nvPr/>
        </p:nvSpPr>
        <p:spPr>
          <a:xfrm>
            <a:off x="5214942" y="3000934"/>
            <a:ext cx="3857620" cy="3785652"/>
          </a:xfrm>
          <a:prstGeom prst="rect">
            <a:avLst/>
          </a:prstGeom>
          <a:noFill/>
        </p:spPr>
        <p:txBody>
          <a:bodyPr wrap="square" rtlCol="0">
            <a:spAutoFit/>
          </a:bodyPr>
          <a:lstStyle/>
          <a:p>
            <a:r>
              <a:rPr lang="es-ES" sz="2400" dirty="0">
                <a:solidFill>
                  <a:prstClr val="black"/>
                </a:solidFill>
              </a:rPr>
              <a:t>Si ambas variables fueran independientes, o sea si la etapa vital no tuviera efecto sobre la elección del terapeuta de incluir a la familia en la tratamiento, se esperaría que haya igual proporción de inclusión de familiares en cada etapa vital.</a:t>
            </a:r>
          </a:p>
        </p:txBody>
      </p:sp>
      <p:cxnSp>
        <p:nvCxnSpPr>
          <p:cNvPr id="17" name="16 Conector recto de flecha"/>
          <p:cNvCxnSpPr/>
          <p:nvPr/>
        </p:nvCxnSpPr>
        <p:spPr>
          <a:xfrm rot="16200000" flipV="1">
            <a:off x="2857488" y="3571876"/>
            <a:ext cx="285752" cy="285752"/>
          </a:xfrm>
          <a:prstGeom prst="straightConnector1">
            <a:avLst/>
          </a:prstGeom>
          <a:ln w="38100">
            <a:solidFill>
              <a:srgbClr val="D60093"/>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rot="10800000">
            <a:off x="4857752" y="1714488"/>
            <a:ext cx="285752" cy="214314"/>
          </a:xfrm>
          <a:prstGeom prst="straightConnector1">
            <a:avLst/>
          </a:prstGeom>
          <a:ln w="38100">
            <a:solidFill>
              <a:srgbClr val="D60093"/>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rot="16200000" flipV="1">
            <a:off x="4607719" y="3750471"/>
            <a:ext cx="357190" cy="142876"/>
          </a:xfrm>
          <a:prstGeom prst="straightConnector1">
            <a:avLst/>
          </a:prstGeom>
          <a:ln w="38100">
            <a:solidFill>
              <a:srgbClr val="D60093"/>
            </a:solidFill>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rot="16200000" flipV="1">
            <a:off x="3536149" y="3750471"/>
            <a:ext cx="357190" cy="142876"/>
          </a:xfrm>
          <a:prstGeom prst="straightConnector1">
            <a:avLst/>
          </a:prstGeom>
          <a:ln w="38100">
            <a:solidFill>
              <a:srgbClr val="D60093"/>
            </a:solidFill>
            <a:tailEnd type="arrow"/>
          </a:ln>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3071802" y="3929066"/>
            <a:ext cx="500066" cy="369332"/>
          </a:xfrm>
          <a:prstGeom prst="rect">
            <a:avLst/>
          </a:prstGeom>
          <a:noFill/>
        </p:spPr>
        <p:txBody>
          <a:bodyPr wrap="square" rtlCol="0">
            <a:spAutoFit/>
          </a:bodyPr>
          <a:lstStyle/>
          <a:p>
            <a:r>
              <a:rPr lang="es-ES" i="1" dirty="0">
                <a:solidFill>
                  <a:prstClr val="black"/>
                </a:solidFill>
              </a:rPr>
              <a:t>f</a:t>
            </a:r>
            <a:r>
              <a:rPr lang="es-ES" i="1" baseline="-25000" dirty="0">
                <a:solidFill>
                  <a:prstClr val="black"/>
                </a:solidFill>
              </a:rPr>
              <a:t>j</a:t>
            </a:r>
            <a:endParaRPr lang="es-ES" dirty="0">
              <a:solidFill>
                <a:prstClr val="black"/>
              </a:solidFill>
            </a:endParaRPr>
          </a:p>
        </p:txBody>
      </p:sp>
      <p:sp>
        <p:nvSpPr>
          <p:cNvPr id="22" name="21 CuadroTexto"/>
          <p:cNvSpPr txBox="1"/>
          <p:nvPr/>
        </p:nvSpPr>
        <p:spPr>
          <a:xfrm>
            <a:off x="5286380" y="1857364"/>
            <a:ext cx="500066" cy="369332"/>
          </a:xfrm>
          <a:prstGeom prst="rect">
            <a:avLst/>
          </a:prstGeom>
          <a:noFill/>
        </p:spPr>
        <p:txBody>
          <a:bodyPr wrap="square" rtlCol="0">
            <a:spAutoFit/>
          </a:bodyPr>
          <a:lstStyle/>
          <a:p>
            <a:r>
              <a:rPr lang="es-ES" i="1" dirty="0">
                <a:solidFill>
                  <a:prstClr val="black"/>
                </a:solidFill>
              </a:rPr>
              <a:t>f</a:t>
            </a:r>
            <a:r>
              <a:rPr lang="es-ES" i="1" baseline="-25000" dirty="0">
                <a:solidFill>
                  <a:prstClr val="black"/>
                </a:solidFill>
              </a:rPr>
              <a:t>i</a:t>
            </a:r>
            <a:endParaRPr lang="es-ES" dirty="0">
              <a:solidFill>
                <a:prstClr val="black"/>
              </a:solidFill>
            </a:endParaRPr>
          </a:p>
        </p:txBody>
      </p:sp>
      <p:sp>
        <p:nvSpPr>
          <p:cNvPr id="23" name="22 CuadroTexto"/>
          <p:cNvSpPr txBox="1"/>
          <p:nvPr/>
        </p:nvSpPr>
        <p:spPr>
          <a:xfrm>
            <a:off x="3643306" y="4000504"/>
            <a:ext cx="500066" cy="369332"/>
          </a:xfrm>
          <a:prstGeom prst="rect">
            <a:avLst/>
          </a:prstGeom>
          <a:noFill/>
        </p:spPr>
        <p:txBody>
          <a:bodyPr wrap="square" rtlCol="0">
            <a:spAutoFit/>
          </a:bodyPr>
          <a:lstStyle/>
          <a:p>
            <a:r>
              <a:rPr lang="es-ES" i="1" dirty="0">
                <a:solidFill>
                  <a:prstClr val="black"/>
                </a:solidFill>
              </a:rPr>
              <a:t>f</a:t>
            </a:r>
            <a:r>
              <a:rPr lang="es-ES" i="1" baseline="-25000" dirty="0">
                <a:solidFill>
                  <a:prstClr val="black"/>
                </a:solidFill>
              </a:rPr>
              <a:t>j</a:t>
            </a:r>
            <a:endParaRPr lang="es-ES" dirty="0">
              <a:solidFill>
                <a:prstClr val="black"/>
              </a:solidFill>
            </a:endParaRPr>
          </a:p>
        </p:txBody>
      </p:sp>
      <p:sp>
        <p:nvSpPr>
          <p:cNvPr id="24" name="23 CuadroTexto"/>
          <p:cNvSpPr txBox="1"/>
          <p:nvPr/>
        </p:nvSpPr>
        <p:spPr>
          <a:xfrm>
            <a:off x="4714876" y="4000504"/>
            <a:ext cx="571504" cy="369332"/>
          </a:xfrm>
          <a:prstGeom prst="rect">
            <a:avLst/>
          </a:prstGeom>
          <a:noFill/>
        </p:spPr>
        <p:txBody>
          <a:bodyPr wrap="square" rtlCol="0">
            <a:spAutoFit/>
          </a:bodyPr>
          <a:lstStyle/>
          <a:p>
            <a:r>
              <a:rPr lang="es-ES" dirty="0">
                <a:solidFill>
                  <a:prstClr val="black"/>
                </a:solidFill>
              </a:rPr>
              <a:t>n</a:t>
            </a:r>
          </a:p>
        </p:txBody>
      </p:sp>
      <mc:AlternateContent xmlns:mc="http://schemas.openxmlformats.org/markup-compatibility/2006">
        <mc:Choice xmlns:a14="http://schemas.microsoft.com/office/drawing/2010/main" Requires="a14">
          <p:sp>
            <p:nvSpPr>
              <p:cNvPr id="2" name="CuadroTexto 1"/>
              <p:cNvSpPr txBox="1"/>
              <p:nvPr/>
            </p:nvSpPr>
            <p:spPr>
              <a:xfrm>
                <a:off x="251520" y="5230312"/>
                <a:ext cx="1008112" cy="420371"/>
              </a:xfrm>
              <a:prstGeom prst="rect">
                <a:avLst/>
              </a:prstGeom>
              <a:noFill/>
            </p:spPr>
            <p:txBody>
              <a:bodyPr wrap="square" lIns="0" tIns="0" rIns="0" bIns="0" rtlCol="0">
                <a:spAutoFit/>
              </a:bodyPr>
              <a:lstStyle/>
              <a:p>
                <a14:m>
                  <m:oMath xmlns:m="http://schemas.openxmlformats.org/officeDocument/2006/math">
                    <m:sSubSup>
                      <m:sSubSupPr>
                        <m:ctrlPr>
                          <a:rPr lang="es-ES" i="1" smtClean="0">
                            <a:latin typeface="Cambria Math" panose="02040503050406030204" pitchFamily="18" charset="0"/>
                          </a:rPr>
                        </m:ctrlPr>
                      </m:sSubSupPr>
                      <m:e>
                        <m:r>
                          <a:rPr lang="es-ES" b="0" i="1" smtClean="0">
                            <a:latin typeface="Cambria Math" panose="02040503050406030204" pitchFamily="18" charset="0"/>
                          </a:rPr>
                          <m:t>𝑓</m:t>
                        </m:r>
                      </m:e>
                      <m:sub>
                        <m:r>
                          <a:rPr lang="es-ES" b="0" i="1" smtClean="0">
                            <a:latin typeface="Cambria Math" panose="02040503050406030204" pitchFamily="18" charset="0"/>
                          </a:rPr>
                          <m:t>𝑖𝑗</m:t>
                        </m:r>
                      </m:sub>
                      <m:sup>
                        <m:r>
                          <a:rPr lang="es-ES" b="0" i="1" smtClean="0">
                            <a:latin typeface="Cambria Math" panose="02040503050406030204" pitchFamily="18" charset="0"/>
                          </a:rPr>
                          <m:t>𝑒</m:t>
                        </m:r>
                      </m:sup>
                    </m:sSubSup>
                  </m:oMath>
                </a14:m>
                <a:r>
                  <a:rPr lang="es-ES" dirty="0" smtClean="0"/>
                  <a:t>=</a:t>
                </a:r>
                <a14:m>
                  <m:oMath xmlns:m="http://schemas.openxmlformats.org/officeDocument/2006/math">
                    <m:f>
                      <m:fPr>
                        <m:ctrlPr>
                          <a:rPr lang="es-ES" i="1" dirty="0" smtClean="0">
                            <a:latin typeface="Cambria Math" panose="02040503050406030204" pitchFamily="18" charset="0"/>
                          </a:rPr>
                        </m:ctrlPr>
                      </m:fPr>
                      <m:num>
                        <m:sSub>
                          <m:sSubPr>
                            <m:ctrlPr>
                              <a:rPr lang="es-ES" i="1" dirty="0" smtClean="0">
                                <a:latin typeface="Cambria Math" panose="02040503050406030204" pitchFamily="18" charset="0"/>
                              </a:rPr>
                            </m:ctrlPr>
                          </m:sSubPr>
                          <m:e>
                            <m:r>
                              <a:rPr lang="es-ES" b="0" i="1" dirty="0" smtClean="0">
                                <a:latin typeface="Cambria Math" panose="02040503050406030204" pitchFamily="18" charset="0"/>
                              </a:rPr>
                              <m:t>𝑓</m:t>
                            </m:r>
                          </m:e>
                          <m:sub>
                            <m:r>
                              <a:rPr lang="es-ES" b="0" i="1" dirty="0" smtClean="0">
                                <a:latin typeface="Cambria Math" panose="02040503050406030204" pitchFamily="18" charset="0"/>
                              </a:rPr>
                              <m:t>𝑖</m:t>
                            </m:r>
                          </m:sub>
                        </m:sSub>
                        <m:r>
                          <a:rPr lang="es-ES" b="0" i="1" dirty="0" smtClean="0">
                            <a:latin typeface="Cambria Math" panose="02040503050406030204" pitchFamily="18" charset="0"/>
                          </a:rPr>
                          <m:t>∗</m:t>
                        </m:r>
                        <m:sSub>
                          <m:sSubPr>
                            <m:ctrlPr>
                              <a:rPr lang="es-ES" b="0" i="1" dirty="0" smtClean="0">
                                <a:latin typeface="Cambria Math" panose="02040503050406030204" pitchFamily="18" charset="0"/>
                              </a:rPr>
                            </m:ctrlPr>
                          </m:sSubPr>
                          <m:e>
                            <m:r>
                              <a:rPr lang="es-ES" b="0" i="1" dirty="0" smtClean="0">
                                <a:latin typeface="Cambria Math" panose="02040503050406030204" pitchFamily="18" charset="0"/>
                              </a:rPr>
                              <m:t>𝑓</m:t>
                            </m:r>
                          </m:e>
                          <m:sub>
                            <m:r>
                              <a:rPr lang="es-ES" b="0" i="1" dirty="0" smtClean="0">
                                <a:latin typeface="Cambria Math" panose="02040503050406030204" pitchFamily="18" charset="0"/>
                              </a:rPr>
                              <m:t>𝑗</m:t>
                            </m:r>
                          </m:sub>
                        </m:sSub>
                      </m:num>
                      <m:den>
                        <m:r>
                          <a:rPr lang="es-ES" b="0" i="1" dirty="0" smtClean="0">
                            <a:latin typeface="Cambria Math" panose="02040503050406030204" pitchFamily="18" charset="0"/>
                          </a:rPr>
                          <m:t>𝑛</m:t>
                        </m:r>
                      </m:den>
                    </m:f>
                  </m:oMath>
                </a14:m>
                <a:endParaRPr lang="es-ES" dirty="0"/>
              </a:p>
            </p:txBody>
          </p:sp>
        </mc:Choice>
        <mc:Fallback>
          <p:sp>
            <p:nvSpPr>
              <p:cNvPr id="2" name="CuadroTexto 1"/>
              <p:cNvSpPr txBox="1">
                <a:spLocks noRot="1" noChangeAspect="1" noMove="1" noResize="1" noEditPoints="1" noAdjustHandles="1" noChangeArrowheads="1" noChangeShapeType="1" noTextEdit="1"/>
              </p:cNvSpPr>
              <p:nvPr/>
            </p:nvSpPr>
            <p:spPr>
              <a:xfrm>
                <a:off x="251520" y="5230312"/>
                <a:ext cx="1008112" cy="420371"/>
              </a:xfrm>
              <a:prstGeom prst="rect">
                <a:avLst/>
              </a:prstGeom>
              <a:blipFill>
                <a:blip r:embed="rId2"/>
                <a:stretch>
                  <a:fillRect l="-10843" t="-4348" b="-15942"/>
                </a:stretch>
              </a:blipFill>
            </p:spPr>
            <p:txBody>
              <a:bodyPr/>
              <a:lstStyle/>
              <a:p>
                <a:r>
                  <a:rPr lang="es-ES">
                    <a:noFill/>
                  </a:rPr>
                  <a:t> </a:t>
                </a:r>
              </a:p>
            </p:txBody>
          </p:sp>
        </mc:Fallback>
      </mc:AlternateContent>
    </p:spTree>
    <p:extLst>
      <p:ext uri="{BB962C8B-B14F-4D97-AF65-F5344CB8AC3E}">
        <p14:creationId xmlns:p14="http://schemas.microsoft.com/office/powerpoint/2010/main" val="3059679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 presetClass="exit" presetSubtype="16" fill="hold" nodeType="clickEffect">
                                  <p:stCondLst>
                                    <p:cond delay="0"/>
                                  </p:stCondLst>
                                  <p:childTnLst>
                                    <p:animEffect transition="out" filter="box(in)">
                                      <p:cBhvr>
                                        <p:cTn id="28" dur="500"/>
                                        <p:tgtEl>
                                          <p:spTgt spid="19"/>
                                        </p:tgtEl>
                                      </p:cBhvr>
                                    </p:animEffect>
                                    <p:set>
                                      <p:cBhvr>
                                        <p:cTn id="29" dur="1" fill="hold">
                                          <p:stCondLst>
                                            <p:cond delay="499"/>
                                          </p:stCondLst>
                                        </p:cTn>
                                        <p:tgtEl>
                                          <p:spTgt spid="19"/>
                                        </p:tgtEl>
                                        <p:attrNameLst>
                                          <p:attrName>style.visibility</p:attrName>
                                        </p:attrNameLst>
                                      </p:cBhvr>
                                      <p:to>
                                        <p:strVal val="hidden"/>
                                      </p:to>
                                    </p:set>
                                  </p:childTnLst>
                                </p:cTn>
                              </p:par>
                              <p:par>
                                <p:cTn id="30" presetID="4" presetClass="exit" presetSubtype="16" fill="hold" nodeType="withEffect">
                                  <p:stCondLst>
                                    <p:cond delay="0"/>
                                  </p:stCondLst>
                                  <p:childTnLst>
                                    <p:animEffect transition="out" filter="box(in)">
                                      <p:cBhvr>
                                        <p:cTn id="31" dur="500"/>
                                        <p:tgtEl>
                                          <p:spTgt spid="18"/>
                                        </p:tgtEl>
                                      </p:cBhvr>
                                    </p:animEffect>
                                    <p:set>
                                      <p:cBhvr>
                                        <p:cTn id="32" dur="1" fill="hold">
                                          <p:stCondLst>
                                            <p:cond delay="499"/>
                                          </p:stCondLst>
                                        </p:cTn>
                                        <p:tgtEl>
                                          <p:spTgt spid="18"/>
                                        </p:tgtEl>
                                        <p:attrNameLst>
                                          <p:attrName>style.visibility</p:attrName>
                                        </p:attrNameLst>
                                      </p:cBhvr>
                                      <p:to>
                                        <p:strVal val="hidden"/>
                                      </p:to>
                                    </p:set>
                                  </p:childTnLst>
                                </p:cTn>
                              </p:par>
                              <p:par>
                                <p:cTn id="33" presetID="4" presetClass="exit" presetSubtype="16" fill="hold" nodeType="withEffect">
                                  <p:stCondLst>
                                    <p:cond delay="0"/>
                                  </p:stCondLst>
                                  <p:childTnLst>
                                    <p:animEffect transition="out" filter="box(in)">
                                      <p:cBhvr>
                                        <p:cTn id="34" dur="500"/>
                                        <p:tgtEl>
                                          <p:spTgt spid="17"/>
                                        </p:tgtEl>
                                      </p:cBhvr>
                                    </p:animEffect>
                                    <p:set>
                                      <p:cBhvr>
                                        <p:cTn id="35" dur="1" fill="hold">
                                          <p:stCondLst>
                                            <p:cond delay="499"/>
                                          </p:stCondLst>
                                        </p:cTn>
                                        <p:tgtEl>
                                          <p:spTgt spid="17"/>
                                        </p:tgtEl>
                                        <p:attrNameLst>
                                          <p:attrName>style.visibility</p:attrName>
                                        </p:attrNameLst>
                                      </p:cBhvr>
                                      <p:to>
                                        <p:strVal val="hidden"/>
                                      </p:to>
                                    </p:set>
                                  </p:childTnLst>
                                </p:cTn>
                              </p:par>
                              <p:par>
                                <p:cTn id="36" presetID="4" presetClass="exit" presetSubtype="16" fill="hold" grpId="1" nodeType="withEffect">
                                  <p:stCondLst>
                                    <p:cond delay="0"/>
                                  </p:stCondLst>
                                  <p:childTnLst>
                                    <p:animEffect transition="out" filter="box(in)">
                                      <p:cBhvr>
                                        <p:cTn id="37" dur="500"/>
                                        <p:tgtEl>
                                          <p:spTgt spid="21"/>
                                        </p:tgtEl>
                                      </p:cBhvr>
                                    </p:animEffect>
                                    <p:set>
                                      <p:cBhvr>
                                        <p:cTn id="38" dur="1" fill="hold">
                                          <p:stCondLst>
                                            <p:cond delay="499"/>
                                          </p:stCondLst>
                                        </p:cTn>
                                        <p:tgtEl>
                                          <p:spTgt spid="21"/>
                                        </p:tgtEl>
                                        <p:attrNameLst>
                                          <p:attrName>style.visibility</p:attrName>
                                        </p:attrNameLst>
                                      </p:cBhvr>
                                      <p:to>
                                        <p:strVal val="hidden"/>
                                      </p:to>
                                    </p:set>
                                  </p:childTnLst>
                                </p:cTn>
                              </p:par>
                              <p:par>
                                <p:cTn id="39" presetID="4" presetClass="exit" presetSubtype="16" fill="hold" grpId="1" nodeType="withEffect">
                                  <p:stCondLst>
                                    <p:cond delay="0"/>
                                  </p:stCondLst>
                                  <p:childTnLst>
                                    <p:animEffect transition="out" filter="box(in)">
                                      <p:cBhvr>
                                        <p:cTn id="40" dur="500"/>
                                        <p:tgtEl>
                                          <p:spTgt spid="22"/>
                                        </p:tgtEl>
                                      </p:cBhvr>
                                    </p:animEffect>
                                    <p:set>
                                      <p:cBhvr>
                                        <p:cTn id="41" dur="1" fill="hold">
                                          <p:stCondLst>
                                            <p:cond delay="499"/>
                                          </p:stCondLst>
                                        </p:cTn>
                                        <p:tgtEl>
                                          <p:spTgt spid="22"/>
                                        </p:tgtEl>
                                        <p:attrNameLst>
                                          <p:attrName>style.visibility</p:attrName>
                                        </p:attrNameLst>
                                      </p:cBhvr>
                                      <p:to>
                                        <p:strVal val="hidden"/>
                                      </p:to>
                                    </p:set>
                                  </p:childTnLst>
                                </p:cTn>
                              </p:par>
                              <p:par>
                                <p:cTn id="42" presetID="4" presetClass="exit" presetSubtype="16" fill="hold" grpId="1" nodeType="withEffect">
                                  <p:stCondLst>
                                    <p:cond delay="0"/>
                                  </p:stCondLst>
                                  <p:childTnLst>
                                    <p:animEffect transition="out" filter="box(in)">
                                      <p:cBhvr>
                                        <p:cTn id="43" dur="500"/>
                                        <p:tgtEl>
                                          <p:spTgt spid="24"/>
                                        </p:tgtEl>
                                      </p:cBhvr>
                                    </p:animEffect>
                                    <p:set>
                                      <p:cBhvr>
                                        <p:cTn id="44" dur="1" fill="hold">
                                          <p:stCondLst>
                                            <p:cond delay="499"/>
                                          </p:stCondLst>
                                        </p:cTn>
                                        <p:tgtEl>
                                          <p:spTgt spid="24"/>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22"/>
                                        </p:tgtEl>
                                        <p:attrNameLst>
                                          <p:attrName>style.visibility</p:attrName>
                                        </p:attrNameLst>
                                      </p:cBhvr>
                                      <p:to>
                                        <p:strVal val="visible"/>
                                      </p:to>
                                    </p:set>
                                  </p:childTnLst>
                                </p:cTn>
                              </p:par>
                              <p:par>
                                <p:cTn id="57" presetID="1" presetClass="entr" presetSubtype="0" fill="hold" grpId="2" nodeType="withEffect">
                                  <p:stCondLst>
                                    <p:cond delay="0"/>
                                  </p:stCondLst>
                                  <p:childTnLst>
                                    <p:set>
                                      <p:cBhvr>
                                        <p:cTn id="58" dur="1" fill="hold">
                                          <p:stCondLst>
                                            <p:cond delay="0"/>
                                          </p:stCondLst>
                                        </p:cTn>
                                        <p:tgtEl>
                                          <p:spTgt spid="2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4" presetClass="exit" presetSubtype="16" fill="hold" nodeType="clickEffect">
                                  <p:stCondLst>
                                    <p:cond delay="0"/>
                                  </p:stCondLst>
                                  <p:childTnLst>
                                    <p:animEffect transition="out" filter="box(in)">
                                      <p:cBhvr>
                                        <p:cTn id="66" dur="500"/>
                                        <p:tgtEl>
                                          <p:spTgt spid="20"/>
                                        </p:tgtEl>
                                      </p:cBhvr>
                                    </p:animEffect>
                                    <p:set>
                                      <p:cBhvr>
                                        <p:cTn id="67" dur="1" fill="hold">
                                          <p:stCondLst>
                                            <p:cond delay="499"/>
                                          </p:stCondLst>
                                        </p:cTn>
                                        <p:tgtEl>
                                          <p:spTgt spid="20"/>
                                        </p:tgtEl>
                                        <p:attrNameLst>
                                          <p:attrName>style.visibility</p:attrName>
                                        </p:attrNameLst>
                                      </p:cBhvr>
                                      <p:to>
                                        <p:strVal val="hidden"/>
                                      </p:to>
                                    </p:set>
                                  </p:childTnLst>
                                </p:cTn>
                              </p:par>
                              <p:par>
                                <p:cTn id="68" presetID="4" presetClass="exit" presetSubtype="16" fill="hold" nodeType="withEffect">
                                  <p:stCondLst>
                                    <p:cond delay="0"/>
                                  </p:stCondLst>
                                  <p:childTnLst>
                                    <p:animEffect transition="out" filter="box(in)">
                                      <p:cBhvr>
                                        <p:cTn id="69" dur="500"/>
                                        <p:tgtEl>
                                          <p:spTgt spid="19"/>
                                        </p:tgtEl>
                                      </p:cBhvr>
                                    </p:animEffect>
                                    <p:set>
                                      <p:cBhvr>
                                        <p:cTn id="70" dur="1" fill="hold">
                                          <p:stCondLst>
                                            <p:cond delay="499"/>
                                          </p:stCondLst>
                                        </p:cTn>
                                        <p:tgtEl>
                                          <p:spTgt spid="19"/>
                                        </p:tgtEl>
                                        <p:attrNameLst>
                                          <p:attrName>style.visibility</p:attrName>
                                        </p:attrNameLst>
                                      </p:cBhvr>
                                      <p:to>
                                        <p:strVal val="hidden"/>
                                      </p:to>
                                    </p:set>
                                  </p:childTnLst>
                                </p:cTn>
                              </p:par>
                              <p:par>
                                <p:cTn id="71" presetID="4" presetClass="exit" presetSubtype="16" fill="hold" nodeType="withEffect">
                                  <p:stCondLst>
                                    <p:cond delay="0"/>
                                  </p:stCondLst>
                                  <p:childTnLst>
                                    <p:animEffect transition="out" filter="box(in)">
                                      <p:cBhvr>
                                        <p:cTn id="72" dur="500"/>
                                        <p:tgtEl>
                                          <p:spTgt spid="18"/>
                                        </p:tgtEl>
                                      </p:cBhvr>
                                    </p:animEffect>
                                    <p:set>
                                      <p:cBhvr>
                                        <p:cTn id="73" dur="1" fill="hold">
                                          <p:stCondLst>
                                            <p:cond delay="499"/>
                                          </p:stCondLst>
                                        </p:cTn>
                                        <p:tgtEl>
                                          <p:spTgt spid="18"/>
                                        </p:tgtEl>
                                        <p:attrNameLst>
                                          <p:attrName>style.visibility</p:attrName>
                                        </p:attrNameLst>
                                      </p:cBhvr>
                                      <p:to>
                                        <p:strVal val="hidden"/>
                                      </p:to>
                                    </p:set>
                                  </p:childTnLst>
                                </p:cTn>
                              </p:par>
                              <p:par>
                                <p:cTn id="74" presetID="4" presetClass="exit" presetSubtype="16" fill="hold" grpId="3" nodeType="withEffect">
                                  <p:stCondLst>
                                    <p:cond delay="0"/>
                                  </p:stCondLst>
                                  <p:childTnLst>
                                    <p:animEffect transition="out" filter="box(in)">
                                      <p:cBhvr>
                                        <p:cTn id="75" dur="500"/>
                                        <p:tgtEl>
                                          <p:spTgt spid="24"/>
                                        </p:tgtEl>
                                      </p:cBhvr>
                                    </p:animEffect>
                                    <p:set>
                                      <p:cBhvr>
                                        <p:cTn id="76" dur="1" fill="hold">
                                          <p:stCondLst>
                                            <p:cond delay="499"/>
                                          </p:stCondLst>
                                        </p:cTn>
                                        <p:tgtEl>
                                          <p:spTgt spid="24"/>
                                        </p:tgtEl>
                                        <p:attrNameLst>
                                          <p:attrName>style.visibility</p:attrName>
                                        </p:attrNameLst>
                                      </p:cBhvr>
                                      <p:to>
                                        <p:strVal val="hidden"/>
                                      </p:to>
                                    </p:set>
                                  </p:childTnLst>
                                </p:cTn>
                              </p:par>
                              <p:par>
                                <p:cTn id="77" presetID="4" presetClass="exit" presetSubtype="16" fill="hold" grpId="3" nodeType="withEffect">
                                  <p:stCondLst>
                                    <p:cond delay="0"/>
                                  </p:stCondLst>
                                  <p:childTnLst>
                                    <p:animEffect transition="out" filter="box(in)">
                                      <p:cBhvr>
                                        <p:cTn id="78" dur="500"/>
                                        <p:tgtEl>
                                          <p:spTgt spid="22"/>
                                        </p:tgtEl>
                                      </p:cBhvr>
                                    </p:animEffect>
                                    <p:set>
                                      <p:cBhvr>
                                        <p:cTn id="79" dur="1" fill="hold">
                                          <p:stCondLst>
                                            <p:cond delay="499"/>
                                          </p:stCondLst>
                                        </p:cTn>
                                        <p:tgtEl>
                                          <p:spTgt spid="22"/>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6"/>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8"/>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9"/>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10"/>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11"/>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12"/>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4" grpId="0"/>
      <p:bldP spid="15" grpId="0"/>
      <p:bldP spid="21" grpId="0"/>
      <p:bldP spid="21" grpId="1"/>
      <p:bldP spid="22" grpId="0"/>
      <p:bldP spid="22" grpId="1"/>
      <p:bldP spid="22" grpId="2"/>
      <p:bldP spid="22" grpId="3"/>
      <p:bldP spid="23" grpId="0"/>
      <p:bldP spid="24" grpId="0"/>
      <p:bldP spid="24" grpId="1"/>
      <p:bldP spid="24" grpId="2"/>
      <p:bldP spid="24" grpId="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786330"/>
            <a:ext cx="8712968" cy="2071670"/>
          </a:xfrm>
        </p:spPr>
        <p:txBody>
          <a:bodyPr/>
          <a:lstStyle/>
          <a:p>
            <a:pPr marL="0" indent="0">
              <a:buNone/>
            </a:pPr>
            <a:r>
              <a:rPr lang="es-ES" dirty="0" smtClean="0"/>
              <a:t>Relación entre Variables.</a:t>
            </a:r>
            <a:br>
              <a:rPr lang="es-ES" dirty="0" smtClean="0"/>
            </a:br>
            <a:r>
              <a:rPr lang="es-ES" dirty="0" smtClean="0"/>
              <a:t>Los Fundamentos</a:t>
            </a:r>
            <a:br>
              <a:rPr lang="es-ES" dirty="0" smtClean="0"/>
            </a:br>
            <a:r>
              <a:rPr lang="es-ES" dirty="0" smtClean="0"/>
              <a:t>Cap. </a:t>
            </a:r>
            <a:r>
              <a:rPr lang="es-ES" smtClean="0"/>
              <a:t>4</a:t>
            </a:r>
            <a:endParaRPr lang="es-ES" dirty="0"/>
          </a:p>
        </p:txBody>
      </p:sp>
      <p:sp>
        <p:nvSpPr>
          <p:cNvPr id="4" name="3 Marcador de contenido"/>
          <p:cNvSpPr>
            <a:spLocks noGrp="1"/>
          </p:cNvSpPr>
          <p:nvPr>
            <p:ph sz="quarter" idx="13"/>
          </p:nvPr>
        </p:nvSpPr>
        <p:spPr>
          <a:xfrm>
            <a:off x="323528" y="332656"/>
            <a:ext cx="8572560" cy="4176464"/>
          </a:xfrm>
        </p:spPr>
        <p:txBody>
          <a:bodyPr>
            <a:noAutofit/>
          </a:bodyPr>
          <a:lstStyle/>
          <a:p>
            <a:pPr marL="45720" indent="0">
              <a:spcAft>
                <a:spcPts val="1200"/>
              </a:spcAft>
              <a:buNone/>
            </a:pPr>
            <a:r>
              <a:rPr lang="es-ES" sz="2000" b="1" dirty="0" smtClean="0"/>
              <a:t>Factores Explicativos – Relaciones Hipotéticas</a:t>
            </a:r>
          </a:p>
          <a:p>
            <a:pPr marL="45720" indent="0">
              <a:buNone/>
            </a:pPr>
            <a:r>
              <a:rPr lang="es-ES" sz="2000" b="1" dirty="0" smtClean="0"/>
              <a:t>Distribución Conjunta de dos Variables</a:t>
            </a:r>
          </a:p>
          <a:p>
            <a:pPr marL="538163" indent="0">
              <a:buNone/>
            </a:pPr>
            <a:r>
              <a:rPr lang="es-ES" sz="2000" b="1" dirty="0" smtClean="0"/>
              <a:t>Tablas de Contingencia o </a:t>
            </a:r>
            <a:r>
              <a:rPr lang="es-ES" sz="2000" b="1" dirty="0" err="1" smtClean="0"/>
              <a:t>Bivariadas</a:t>
            </a:r>
            <a:endParaRPr lang="es-ES" sz="2000" b="1" dirty="0" smtClean="0"/>
          </a:p>
          <a:p>
            <a:pPr marL="538163" indent="0">
              <a:buNone/>
            </a:pPr>
            <a:r>
              <a:rPr lang="es-ES" sz="2000" b="1" dirty="0" smtClean="0"/>
              <a:t>Distribuciones Marginales y Condicionales</a:t>
            </a:r>
          </a:p>
          <a:p>
            <a:pPr marL="538163" indent="0">
              <a:spcAft>
                <a:spcPts val="1200"/>
              </a:spcAft>
              <a:buNone/>
            </a:pPr>
            <a:r>
              <a:rPr lang="es-ES" sz="2000" b="1" dirty="0" smtClean="0"/>
              <a:t>Simetría-Asimetría, Dirección e Intensidad de la Relación entre Variables</a:t>
            </a:r>
          </a:p>
          <a:p>
            <a:pPr marL="88900" indent="0">
              <a:spcAft>
                <a:spcPts val="1200"/>
              </a:spcAft>
              <a:buNone/>
            </a:pPr>
            <a:r>
              <a:rPr lang="es-ES" sz="2000" b="1" dirty="0" smtClean="0"/>
              <a:t>Coeficientes de Asociación</a:t>
            </a:r>
          </a:p>
          <a:p>
            <a:pPr marL="45720" indent="0">
              <a:buNone/>
            </a:pPr>
            <a:r>
              <a:rPr lang="es-ES" sz="2000" b="1" dirty="0" smtClean="0"/>
              <a:t>Relación entre Variables Cualitativas</a:t>
            </a:r>
          </a:p>
          <a:p>
            <a:pPr marL="538163" indent="0">
              <a:buNone/>
            </a:pPr>
            <a:r>
              <a:rPr lang="es-ES" sz="2000" b="1" dirty="0" smtClean="0"/>
              <a:t>Riesgo Relativo y Coeficiente Q de Kendall</a:t>
            </a:r>
          </a:p>
          <a:p>
            <a:pPr marL="538163" indent="0">
              <a:spcAft>
                <a:spcPts val="1200"/>
              </a:spcAft>
              <a:buNone/>
            </a:pPr>
            <a:r>
              <a:rPr lang="es-ES" sz="2000" b="1" dirty="0" smtClean="0"/>
              <a:t>Independencia Estadística</a:t>
            </a:r>
            <a:endParaRPr lang="es-ES" sz="2000" b="1" dirty="0" smtClean="0">
              <a:solidFill>
                <a:schemeClr val="tx1"/>
              </a:solidFill>
            </a:endParaRPr>
          </a:p>
        </p:txBody>
      </p:sp>
    </p:spTree>
    <p:extLst>
      <p:ext uri="{BB962C8B-B14F-4D97-AF65-F5344CB8AC3E}">
        <p14:creationId xmlns:p14="http://schemas.microsoft.com/office/powerpoint/2010/main" val="419310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716016" y="5229200"/>
            <a:ext cx="3848215" cy="1143000"/>
          </a:xfrm>
        </p:spPr>
        <p:txBody>
          <a:bodyPr/>
          <a:lstStyle/>
          <a:p>
            <a:pPr>
              <a:buNone/>
            </a:pPr>
            <a:r>
              <a:rPr lang="es-ES" dirty="0" smtClean="0"/>
              <a:t>Situación 1</a:t>
            </a:r>
            <a:endParaRPr lang="es-ES" dirty="0"/>
          </a:p>
        </p:txBody>
      </p:sp>
      <p:sp>
        <p:nvSpPr>
          <p:cNvPr id="3" name="2 Marcador de contenido"/>
          <p:cNvSpPr>
            <a:spLocks noGrp="1"/>
          </p:cNvSpPr>
          <p:nvPr>
            <p:ph sz="quarter" idx="13"/>
          </p:nvPr>
        </p:nvSpPr>
        <p:spPr>
          <a:xfrm>
            <a:off x="755576" y="764704"/>
            <a:ext cx="7461448" cy="4137640"/>
          </a:xfrm>
        </p:spPr>
        <p:txBody>
          <a:bodyPr>
            <a:normAutofit/>
          </a:bodyPr>
          <a:lstStyle/>
          <a:p>
            <a:pPr marL="0" indent="0" algn="just">
              <a:buNone/>
            </a:pPr>
            <a:r>
              <a:rPr lang="es-AR" dirty="0" smtClean="0"/>
              <a:t>	En un centro asistencial, a un psicólogo le interesa indagar la modalidad de trabajo de sus colegas en relación con los distintos momentos vitales de cada paciente. </a:t>
            </a:r>
          </a:p>
          <a:p>
            <a:pPr marL="0" indent="0" algn="just">
              <a:buNone/>
            </a:pPr>
            <a:r>
              <a:rPr lang="es-AR" dirty="0"/>
              <a:t>	</a:t>
            </a:r>
            <a:r>
              <a:rPr lang="es-AR" dirty="0" smtClean="0"/>
              <a:t>Para ello encuesta a 100 pacientes, siendo una de las preguntas si alguna vez su terapeuta ha considerado conveniente incluir a su familia en alguna sesión del tratamiento. </a:t>
            </a:r>
            <a:endParaRPr lang="es-ES" dirty="0" smtClean="0"/>
          </a:p>
          <a:p>
            <a:pPr marL="0" indent="0" algn="just">
              <a:buNone/>
            </a:pPr>
            <a:r>
              <a:rPr lang="es-AR" dirty="0" smtClean="0"/>
              <a:t>(Nota: En caso de que el paciente no estuviera en condiciones de responder se efectúa la pregunta a la persona que lo acompaña al tratamiento).</a:t>
            </a:r>
            <a:endParaRPr lang="es-ES" dirty="0" smtClean="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5301208"/>
            <a:ext cx="6512511" cy="1143000"/>
          </a:xfrm>
        </p:spPr>
        <p:txBody>
          <a:bodyPr/>
          <a:lstStyle/>
          <a:p>
            <a:pPr>
              <a:buNone/>
            </a:pPr>
            <a:r>
              <a:rPr lang="es-ES" sz="2800" dirty="0" smtClean="0">
                <a:solidFill>
                  <a:schemeClr val="tx1"/>
                </a:solidFill>
              </a:rPr>
              <a:t>Variables como Factores Explicativos y como Respuestas en Relaciones Hipotéticas</a:t>
            </a:r>
            <a:endParaRPr lang="es-ES" sz="2800" dirty="0"/>
          </a:p>
        </p:txBody>
      </p:sp>
      <p:pic>
        <p:nvPicPr>
          <p:cNvPr id="8" name="7 Marcador de contenido" descr="Dibujo 2 Unidad 3.jpg"/>
          <p:cNvPicPr>
            <a:picLocks noGrp="1" noChangeAspect="1"/>
          </p:cNvPicPr>
          <p:nvPr>
            <p:ph sz="quarter" idx="13"/>
          </p:nvPr>
        </p:nvPicPr>
        <p:blipFill>
          <a:blip r:embed="rId2"/>
          <a:stretch>
            <a:fillRect/>
          </a:stretch>
        </p:blipFill>
        <p:spPr>
          <a:xfrm>
            <a:off x="1500166" y="285728"/>
            <a:ext cx="5260098" cy="4860741"/>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580112" y="5709240"/>
            <a:ext cx="3445768" cy="1143000"/>
          </a:xfrm>
        </p:spPr>
        <p:txBody>
          <a:bodyPr/>
          <a:lstStyle/>
          <a:p>
            <a:pPr>
              <a:buNone/>
            </a:pPr>
            <a:r>
              <a:rPr lang="es-ES" dirty="0" smtClean="0"/>
              <a:t>Situación 2</a:t>
            </a:r>
            <a:endParaRPr lang="es-ES" dirty="0"/>
          </a:p>
        </p:txBody>
      </p:sp>
      <p:sp>
        <p:nvSpPr>
          <p:cNvPr id="3" name="2 Marcador de contenido"/>
          <p:cNvSpPr>
            <a:spLocks noGrp="1"/>
          </p:cNvSpPr>
          <p:nvPr>
            <p:ph sz="quarter" idx="13"/>
          </p:nvPr>
        </p:nvSpPr>
        <p:spPr>
          <a:xfrm>
            <a:off x="323528" y="332656"/>
            <a:ext cx="8496944" cy="5760640"/>
          </a:xfrm>
        </p:spPr>
        <p:txBody>
          <a:bodyPr>
            <a:noAutofit/>
          </a:bodyPr>
          <a:lstStyle/>
          <a:p>
            <a:pPr marL="4763" indent="-4763" algn="just">
              <a:buNone/>
            </a:pPr>
            <a:r>
              <a:rPr lang="es-AR" sz="1800" dirty="0" smtClean="0">
                <a:latin typeface="Trebuchet MS (cuerpo)"/>
              </a:rPr>
              <a:t>		Un psicólogo interesado en estudiar el manejo del tiempo  y sus efectos en la salud mental decide emprender una investigación sobre el ritmo de vida actual y lo que él considera las distintas dimensiones que lo conforman. Para ello decide medir el tiempo destinado a diversas acciones que realizan los sujetos cotidianamente, entre ellas: </a:t>
            </a:r>
            <a:endParaRPr lang="es-ES" sz="1800" dirty="0" smtClean="0">
              <a:latin typeface="Trebuchet MS (cuerpo)"/>
            </a:endParaRPr>
          </a:p>
          <a:p>
            <a:pPr marL="539750" indent="-360363" algn="just">
              <a:buFont typeface="Arial" pitchFamily="34" charset="0"/>
              <a:buChar char="•"/>
            </a:pPr>
            <a:r>
              <a:rPr lang="es-AR" sz="1800" dirty="0" smtClean="0">
                <a:latin typeface="Trebuchet MS (cuerpo)"/>
              </a:rPr>
              <a:t>el ritmo de marcha en una ciudad (</a:t>
            </a:r>
            <a:r>
              <a:rPr lang="es-AR" sz="1800" dirty="0" err="1" smtClean="0">
                <a:latin typeface="Trebuchet MS (cuerpo)"/>
              </a:rPr>
              <a:t>operacionalizado</a:t>
            </a:r>
            <a:r>
              <a:rPr lang="es-AR" sz="1800" dirty="0" smtClean="0">
                <a:latin typeface="Trebuchet MS (cuerpo)"/>
              </a:rPr>
              <a:t> como la cantidad de tiempo en segundos que emplea una persona en caminar una cuadra en el centro de la ciudad).</a:t>
            </a:r>
          </a:p>
          <a:p>
            <a:pPr marL="539750" indent="-360363" algn="just">
              <a:buFont typeface="Arial" pitchFamily="34" charset="0"/>
              <a:buChar char="•"/>
            </a:pPr>
            <a:r>
              <a:rPr lang="es-AR" sz="1800" dirty="0" smtClean="0">
                <a:latin typeface="Trebuchet MS (cuerpo)"/>
              </a:rPr>
              <a:t>el ritmo de la ingesta (cantidad de tiempo que tarda una persona en cenar. Calculada en minutos).</a:t>
            </a:r>
          </a:p>
          <a:p>
            <a:pPr marL="539750" indent="-360363" algn="just">
              <a:buFont typeface="Arial" pitchFamily="34" charset="0"/>
              <a:buChar char="•"/>
            </a:pPr>
            <a:r>
              <a:rPr lang="es-AR" sz="1800" dirty="0" smtClean="0">
                <a:latin typeface="Trebuchet MS (cuerpo)"/>
              </a:rPr>
              <a:t>el tiempo dedicado a la sobremesa, medido en minutos.</a:t>
            </a:r>
          </a:p>
          <a:p>
            <a:pPr marL="539750" indent="-360363" algn="just">
              <a:buFont typeface="Arial" pitchFamily="34" charset="0"/>
              <a:buChar char="•"/>
            </a:pPr>
            <a:r>
              <a:rPr lang="es-AR" sz="1800" dirty="0" smtClean="0">
                <a:latin typeface="Trebuchet MS (cuerpo)"/>
              </a:rPr>
              <a:t>la cantidad de horas de sueño nocturnas.</a:t>
            </a:r>
          </a:p>
          <a:p>
            <a:pPr marL="539750" indent="-360363" algn="just">
              <a:buFont typeface="Arial" pitchFamily="34" charset="0"/>
              <a:buChar char="•"/>
            </a:pPr>
            <a:r>
              <a:rPr lang="es-AR" sz="1800" dirty="0" smtClean="0">
                <a:latin typeface="Trebuchet MS (cuerpo)"/>
              </a:rPr>
              <a:t>la cantidad de horas de siesta semanales.</a:t>
            </a:r>
          </a:p>
          <a:p>
            <a:pPr marL="539750" indent="-360363" algn="just">
              <a:buFont typeface="Arial" pitchFamily="34" charset="0"/>
              <a:buChar char="•"/>
            </a:pPr>
            <a:r>
              <a:rPr lang="es-AR" sz="1800" dirty="0" smtClean="0">
                <a:latin typeface="Trebuchet MS (cuerpo)"/>
              </a:rPr>
              <a:t>la cantidad de horas diarias trabajadas.</a:t>
            </a:r>
          </a:p>
          <a:p>
            <a:pPr marL="539750" indent="-360363" algn="just">
              <a:buFont typeface="Arial" pitchFamily="34" charset="0"/>
              <a:buChar char="•"/>
            </a:pPr>
            <a:r>
              <a:rPr lang="es-AR" sz="1800" dirty="0" smtClean="0">
                <a:latin typeface="Trebuchet MS (cuerpo)"/>
              </a:rPr>
              <a:t>el tiempo destinado a actividades recreativas.</a:t>
            </a:r>
          </a:p>
          <a:p>
            <a:pPr marL="539750" indent="-360363" algn="just">
              <a:buFont typeface="Arial" pitchFamily="34" charset="0"/>
              <a:buChar char="•"/>
            </a:pPr>
            <a:r>
              <a:rPr lang="es-AR" sz="1800" dirty="0" smtClean="0">
                <a:latin typeface="Trebuchet MS (cuerpo)"/>
              </a:rPr>
              <a:t>el tiempo destinado a encuentros con seres queridos.</a:t>
            </a:r>
          </a:p>
          <a:p>
            <a:pPr marL="539750" indent="-360363" algn="just">
              <a:buFont typeface="Arial" pitchFamily="34" charset="0"/>
              <a:buChar char="•"/>
            </a:pPr>
            <a:r>
              <a:rPr lang="es-AR" sz="1800" dirty="0" smtClean="0">
                <a:latin typeface="Trebuchet MS (cuerpo)"/>
              </a:rPr>
              <a:t>el tiempo destinado a las redes sociales.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67744" y="5373216"/>
            <a:ext cx="6512511" cy="1143000"/>
          </a:xfrm>
        </p:spPr>
        <p:txBody>
          <a:bodyPr/>
          <a:lstStyle/>
          <a:p>
            <a:pPr>
              <a:buNone/>
            </a:pPr>
            <a:r>
              <a:rPr lang="es-ES" sz="2800" dirty="0" smtClean="0">
                <a:solidFill>
                  <a:schemeClr val="tx1"/>
                </a:solidFill>
              </a:rPr>
              <a:t>Variables como Factores Explicativos y como Respuestas en Relaciones Hipotéticas</a:t>
            </a:r>
            <a:endParaRPr lang="es-ES" sz="2800" dirty="0"/>
          </a:p>
        </p:txBody>
      </p:sp>
      <p:pic>
        <p:nvPicPr>
          <p:cNvPr id="4" name="3 Marcador de contenido" descr="Dibujo1 Unidad 3.jpg"/>
          <p:cNvPicPr>
            <a:picLocks noGrp="1" noChangeAspect="1"/>
          </p:cNvPicPr>
          <p:nvPr>
            <p:ph sz="quarter" idx="13"/>
          </p:nvPr>
        </p:nvPicPr>
        <p:blipFill>
          <a:blip r:embed="rId2"/>
          <a:stretch>
            <a:fillRect/>
          </a:stretch>
        </p:blipFill>
        <p:spPr>
          <a:xfrm>
            <a:off x="811960" y="194846"/>
            <a:ext cx="6617560" cy="487722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15382" y="5517232"/>
            <a:ext cx="4453880" cy="1143000"/>
          </a:xfrm>
        </p:spPr>
        <p:txBody>
          <a:bodyPr/>
          <a:lstStyle/>
          <a:p>
            <a:pPr>
              <a:buNone/>
            </a:pPr>
            <a:r>
              <a:rPr lang="es-ES" dirty="0" err="1" smtClean="0"/>
              <a:t>Multicausalidad</a:t>
            </a:r>
            <a:endParaRPr lang="es-ES" dirty="0"/>
          </a:p>
        </p:txBody>
      </p:sp>
      <p:sp>
        <p:nvSpPr>
          <p:cNvPr id="3" name="2 Marcador de contenido"/>
          <p:cNvSpPr>
            <a:spLocks noGrp="1"/>
          </p:cNvSpPr>
          <p:nvPr>
            <p:ph sz="quarter" idx="13"/>
          </p:nvPr>
        </p:nvSpPr>
        <p:spPr>
          <a:xfrm>
            <a:off x="642910" y="357166"/>
            <a:ext cx="7745514" cy="1197282"/>
          </a:xfrm>
        </p:spPr>
        <p:txBody>
          <a:bodyPr>
            <a:normAutofit/>
          </a:bodyPr>
          <a:lstStyle/>
          <a:p>
            <a:pPr marL="11113" indent="-11113" algn="just">
              <a:buNone/>
            </a:pPr>
            <a:r>
              <a:rPr lang="es-ES" dirty="0" smtClean="0">
                <a:solidFill>
                  <a:schemeClr val="tx1"/>
                </a:solidFill>
              </a:rPr>
              <a:t>		Los fenómenos que observamos son </a:t>
            </a:r>
            <a:r>
              <a:rPr lang="es-ES" dirty="0" err="1" smtClean="0">
                <a:solidFill>
                  <a:schemeClr val="tx1"/>
                </a:solidFill>
              </a:rPr>
              <a:t>multicausados</a:t>
            </a:r>
            <a:r>
              <a:rPr lang="es-ES" dirty="0" smtClean="0">
                <a:solidFill>
                  <a:schemeClr val="tx1"/>
                </a:solidFill>
              </a:rPr>
              <a:t>, por lo que no puede decirse que una variable X sea la única causa de otra variable Y. </a:t>
            </a:r>
          </a:p>
          <a:p>
            <a:endParaRPr lang="es-ES" dirty="0"/>
          </a:p>
        </p:txBody>
      </p:sp>
      <p:sp>
        <p:nvSpPr>
          <p:cNvPr id="5" name="4 CuadroTexto"/>
          <p:cNvSpPr txBox="1"/>
          <p:nvPr/>
        </p:nvSpPr>
        <p:spPr>
          <a:xfrm>
            <a:off x="714348" y="1571612"/>
            <a:ext cx="7602068" cy="769441"/>
          </a:xfrm>
          <a:prstGeom prst="rect">
            <a:avLst/>
          </a:prstGeom>
          <a:noFill/>
        </p:spPr>
        <p:txBody>
          <a:bodyPr wrap="square" rtlCol="0">
            <a:spAutoFit/>
          </a:bodyPr>
          <a:lstStyle/>
          <a:p>
            <a:pPr algn="just"/>
            <a:r>
              <a:rPr lang="es-ES" sz="2200" dirty="0" smtClean="0"/>
              <a:t>	Se puede analizar la importancia relativa de los diferentes factores explicativos.</a:t>
            </a:r>
            <a:endParaRPr lang="es-ES" sz="2200" dirty="0"/>
          </a:p>
        </p:txBody>
      </p:sp>
      <p:sp>
        <p:nvSpPr>
          <p:cNvPr id="6" name="5 CuadroTexto"/>
          <p:cNvSpPr txBox="1"/>
          <p:nvPr/>
        </p:nvSpPr>
        <p:spPr>
          <a:xfrm>
            <a:off x="714348" y="2571744"/>
            <a:ext cx="7746084" cy="1446550"/>
          </a:xfrm>
          <a:prstGeom prst="rect">
            <a:avLst/>
          </a:prstGeom>
          <a:noFill/>
        </p:spPr>
        <p:txBody>
          <a:bodyPr wrap="square" rtlCol="0">
            <a:spAutoFit/>
          </a:bodyPr>
          <a:lstStyle/>
          <a:p>
            <a:pPr algn="just"/>
            <a:r>
              <a:rPr lang="es-ES" sz="2200" dirty="0" smtClean="0"/>
              <a:t>	En cualquier modelo explicativo hipotético participa un número de variables mayor a dos. Sin embargo de las hipótesis pueden deducirse relaciones más simples, inicialmente solo de dos variables.</a:t>
            </a:r>
            <a:endParaRPr lang="es-ES" sz="2200" dirty="0"/>
          </a:p>
        </p:txBody>
      </p:sp>
      <p:sp>
        <p:nvSpPr>
          <p:cNvPr id="7" name="6 CuadroTexto"/>
          <p:cNvSpPr txBox="1"/>
          <p:nvPr/>
        </p:nvSpPr>
        <p:spPr>
          <a:xfrm>
            <a:off x="714348" y="4363058"/>
            <a:ext cx="7602068" cy="769441"/>
          </a:xfrm>
          <a:prstGeom prst="rect">
            <a:avLst/>
          </a:prstGeom>
          <a:noFill/>
        </p:spPr>
        <p:txBody>
          <a:bodyPr wrap="square" rtlCol="0">
            <a:spAutoFit/>
          </a:bodyPr>
          <a:lstStyle/>
          <a:p>
            <a:pPr algn="just"/>
            <a:r>
              <a:rPr lang="es-ES" sz="2200" dirty="0" smtClean="0"/>
              <a:t>	La base para analizar las relaciones complejas son las relaciones </a:t>
            </a:r>
            <a:r>
              <a:rPr lang="es-ES" sz="2200" dirty="0" err="1" smtClean="0"/>
              <a:t>bivariadas</a:t>
            </a:r>
            <a:r>
              <a:rPr lang="es-ES" sz="2200" dirty="0" smtClean="0"/>
              <a:t>, es decir entre dos variables.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006" y="5157192"/>
            <a:ext cx="8103274" cy="1584176"/>
          </a:xfrm>
        </p:spPr>
        <p:txBody>
          <a:bodyPr/>
          <a:lstStyle/>
          <a:p>
            <a:pPr>
              <a:buNone/>
            </a:pPr>
            <a:r>
              <a:rPr lang="es-ES" dirty="0" smtClean="0"/>
              <a:t>Relación entre </a:t>
            </a:r>
            <a:br>
              <a:rPr lang="es-ES" dirty="0" smtClean="0"/>
            </a:br>
            <a:r>
              <a:rPr lang="es-ES" dirty="0" smtClean="0"/>
              <a:t>Correlación y Causalidad</a:t>
            </a:r>
            <a:endParaRPr lang="es-ES" dirty="0"/>
          </a:p>
        </p:txBody>
      </p:sp>
      <p:sp>
        <p:nvSpPr>
          <p:cNvPr id="3" name="2 Marcador de contenido"/>
          <p:cNvSpPr>
            <a:spLocks noGrp="1"/>
          </p:cNvSpPr>
          <p:nvPr>
            <p:ph sz="quarter" idx="13"/>
          </p:nvPr>
        </p:nvSpPr>
        <p:spPr>
          <a:xfrm>
            <a:off x="428596" y="1857364"/>
            <a:ext cx="8358246" cy="1125844"/>
          </a:xfrm>
        </p:spPr>
        <p:txBody>
          <a:bodyPr>
            <a:normAutofit/>
          </a:bodyPr>
          <a:lstStyle/>
          <a:p>
            <a:pPr marL="11113" indent="-11113" algn="just">
              <a:buNone/>
            </a:pPr>
            <a:r>
              <a:rPr lang="es-AR" dirty="0" smtClean="0">
                <a:solidFill>
                  <a:schemeClr val="tx1"/>
                </a:solidFill>
              </a:rPr>
              <a:t>		Muchas veces dos variables están asociadas debido a la presencia de una tercera quien es la causa de tal asociación, otras veces una variable es causa de otra. </a:t>
            </a:r>
            <a:endParaRPr lang="es-ES" dirty="0" smtClean="0">
              <a:solidFill>
                <a:schemeClr val="tx1"/>
              </a:solidFill>
            </a:endParaRPr>
          </a:p>
        </p:txBody>
      </p:sp>
      <p:sp>
        <p:nvSpPr>
          <p:cNvPr id="4" name="3 CuadroTexto"/>
          <p:cNvSpPr txBox="1"/>
          <p:nvPr/>
        </p:nvSpPr>
        <p:spPr>
          <a:xfrm>
            <a:off x="357158" y="3143248"/>
            <a:ext cx="8501122" cy="1785104"/>
          </a:xfrm>
          <a:prstGeom prst="rect">
            <a:avLst/>
          </a:prstGeom>
          <a:noFill/>
        </p:spPr>
        <p:txBody>
          <a:bodyPr wrap="square" rtlCol="0">
            <a:spAutoFit/>
          </a:bodyPr>
          <a:lstStyle/>
          <a:p>
            <a:pPr marL="11113" indent="-11113" algn="just">
              <a:buNone/>
            </a:pPr>
            <a:r>
              <a:rPr lang="es-AR" sz="2200" dirty="0" smtClean="0"/>
              <a:t>		Esto no lo determinan los cálculos estadísticos sino la </a:t>
            </a:r>
            <a:r>
              <a:rPr lang="es-AR" sz="2200" b="1" dirty="0" smtClean="0"/>
              <a:t>interpretación que hace de ellos el psicólogo, </a:t>
            </a:r>
            <a:r>
              <a:rPr lang="es-AR" sz="2200" dirty="0" smtClean="0"/>
              <a:t>quien debe hacer hipótesis sobre los mecanismos psicológicos que establecen un lazo causal entre los hechos que están relacionados. Estas hipótesis podrán ser diversas y más o menos complicadas.</a:t>
            </a:r>
            <a:endParaRPr lang="es-ES" sz="2200" dirty="0" smtClean="0"/>
          </a:p>
        </p:txBody>
      </p:sp>
      <p:sp>
        <p:nvSpPr>
          <p:cNvPr id="5" name="4 CuadroTexto"/>
          <p:cNvSpPr txBox="1"/>
          <p:nvPr/>
        </p:nvSpPr>
        <p:spPr>
          <a:xfrm>
            <a:off x="357158" y="214290"/>
            <a:ext cx="8429684" cy="1446550"/>
          </a:xfrm>
          <a:prstGeom prst="rect">
            <a:avLst/>
          </a:prstGeom>
          <a:noFill/>
        </p:spPr>
        <p:txBody>
          <a:bodyPr wrap="square" rtlCol="0">
            <a:spAutoFit/>
          </a:bodyPr>
          <a:lstStyle/>
          <a:p>
            <a:pPr algn="just"/>
            <a:r>
              <a:rPr lang="es-AR" sz="2200" dirty="0" smtClean="0"/>
              <a:t>	Al utilizarse palabras como “explicada por”, “factor explicativo” o “efecto de una fuente de variación”  se corre el riesgo de pensar que el tipo de relación entre dos variables es de orden causal.</a:t>
            </a:r>
            <a:endParaRPr lang="es-E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12824</TotalTime>
  <Words>3591</Words>
  <Application>Microsoft Office PowerPoint</Application>
  <PresentationFormat>Presentación en pantalla (4:3)</PresentationFormat>
  <Paragraphs>675</Paragraphs>
  <Slides>29</Slides>
  <Notes>11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29</vt:i4>
      </vt:variant>
    </vt:vector>
  </HeadingPairs>
  <TitlesOfParts>
    <vt:vector size="38" baseType="lpstr">
      <vt:lpstr>Arial</vt:lpstr>
      <vt:lpstr>Calibri</vt:lpstr>
      <vt:lpstr>Cambria Math</vt:lpstr>
      <vt:lpstr>Georgia</vt:lpstr>
      <vt:lpstr>Times New Roman</vt:lpstr>
      <vt:lpstr>Trebuchet MS</vt:lpstr>
      <vt:lpstr>Trebuchet MS (cuerpo)</vt:lpstr>
      <vt:lpstr>Verdana</vt:lpstr>
      <vt:lpstr>Transmisión de listas</vt:lpstr>
      <vt:lpstr>ESTADÍSTICA  CÁTEDRA I</vt:lpstr>
      <vt:lpstr>Presentación de PowerPoint</vt:lpstr>
      <vt:lpstr>Relación entre Variables. Los Fundamentos Cap. 4</vt:lpstr>
      <vt:lpstr>Situación 1</vt:lpstr>
      <vt:lpstr>Variables como Factores Explicativos y como Respuestas en Relaciones Hipotéticas</vt:lpstr>
      <vt:lpstr>Situación 2</vt:lpstr>
      <vt:lpstr>Variables como Factores Explicativos y como Respuestas en Relaciones Hipotéticas</vt:lpstr>
      <vt:lpstr>Multicausalidad</vt:lpstr>
      <vt:lpstr>Relación entre  Correlación y Causalidad</vt:lpstr>
      <vt:lpstr>Relación entre  Correlación y Causalidad</vt:lpstr>
      <vt:lpstr>Un ejemplo que aclara…</vt:lpstr>
      <vt:lpstr>Tabla de contingencia Situación 1</vt:lpstr>
      <vt:lpstr>Distribuciones Marginales</vt:lpstr>
      <vt:lpstr>Relación Simétrica y Asimétrica</vt:lpstr>
      <vt:lpstr>Dirección de la Relación</vt:lpstr>
      <vt:lpstr>Presentación de PowerPoint</vt:lpstr>
      <vt:lpstr>Diagrama de Dispersión Situación 2</vt:lpstr>
      <vt:lpstr>Presentación de PowerPoint</vt:lpstr>
      <vt:lpstr>Presentación de PowerPoint</vt:lpstr>
      <vt:lpstr>Riesgo relativo</vt:lpstr>
      <vt:lpstr>Riesgo Relativo</vt:lpstr>
      <vt:lpstr>Riesgo Relativo Interpretación</vt:lpstr>
      <vt:lpstr>Intensidad de la Relación</vt:lpstr>
      <vt:lpstr>Coeficientes de Asociación</vt:lpstr>
      <vt:lpstr>Coeficiente Q de Kendall-Yule</vt:lpstr>
      <vt:lpstr>Presentación de PowerPoint</vt:lpstr>
      <vt:lpstr>Q de Kendall-Yule Definición</vt:lpstr>
      <vt:lpstr>Independencia Estadística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ESTADÍSTICA  CÁTEDRA I</dc:title>
  <dc:creator>Silvia</dc:creator>
  <cp:lastModifiedBy>Silvia</cp:lastModifiedBy>
  <cp:revision>393</cp:revision>
  <dcterms:created xsi:type="dcterms:W3CDTF">2020-03-14T21:31:48Z</dcterms:created>
  <dcterms:modified xsi:type="dcterms:W3CDTF">2020-09-15T20:05:41Z</dcterms:modified>
</cp:coreProperties>
</file>